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0"/>
  </p:notesMasterIdLst>
  <p:sldIdLst>
    <p:sldId id="256" r:id="rId3"/>
    <p:sldId id="257" r:id="rId4"/>
    <p:sldId id="294" r:id="rId5"/>
    <p:sldId id="308" r:id="rId6"/>
    <p:sldId id="310" r:id="rId7"/>
    <p:sldId id="323" r:id="rId8"/>
    <p:sldId id="322" r:id="rId9"/>
    <p:sldId id="324" r:id="rId10"/>
    <p:sldId id="318" r:id="rId11"/>
    <p:sldId id="325" r:id="rId12"/>
    <p:sldId id="313" r:id="rId13"/>
    <p:sldId id="326" r:id="rId14"/>
    <p:sldId id="327" r:id="rId15"/>
    <p:sldId id="330" r:id="rId16"/>
    <p:sldId id="328" r:id="rId17"/>
    <p:sldId id="329" r:id="rId18"/>
    <p:sldId id="28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9797"/>
    <a:srgbClr val="071F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81852" autoAdjust="0"/>
  </p:normalViewPr>
  <p:slideViewPr>
    <p:cSldViewPr snapToGrid="0" showGuides="1">
      <p:cViewPr varScale="1">
        <p:scale>
          <a:sx n="93" d="100"/>
          <a:sy n="93" d="100"/>
        </p:scale>
        <p:origin x="1104" y="90"/>
      </p:cViewPr>
      <p:guideLst>
        <p:guide orient="horz" pos="221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2F064-BB66-4B13-AAD5-5972ECA900C0}" type="datetimeFigureOut">
              <a:rPr lang="zh-CN" altLang="en-US" smtClean="0"/>
              <a:t>2024/5/31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0B6E3-D3FA-4C4F-BDFE-4E7507CC539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以上就是我本次答辩的内容，谢谢各位老师，希望各位老师批评指正，谢谢。</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3A1AC378-1965-4C93-A3EB-8E20A49CB6B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第三章 研究内容与结果</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C0B6E3-D3FA-4C4F-BDFE-4E7507CC539A}" type="slidenum">
              <a:rPr lang="zh-CN" altLang="en-US" smtClean="0"/>
              <a:t>4</a:t>
            </a:fld>
            <a:endParaRPr lang="zh-CN" altLang="en-US"/>
          </a:p>
        </p:txBody>
      </p:sp>
    </p:spTree>
    <p:extLst>
      <p:ext uri="{BB962C8B-B14F-4D97-AF65-F5344CB8AC3E}">
        <p14:creationId xmlns:p14="http://schemas.microsoft.com/office/powerpoint/2010/main" val="260275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第二章 论文概述</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C0B6E3-D3FA-4C4F-BDFE-4E7507CC539A}" type="slidenum">
              <a:rPr lang="zh-CN" altLang="en-US" smtClean="0"/>
              <a:t>10</a:t>
            </a:fld>
            <a:endParaRPr lang="zh-CN" altLang="en-US"/>
          </a:p>
        </p:txBody>
      </p:sp>
    </p:spTree>
    <p:extLst>
      <p:ext uri="{BB962C8B-B14F-4D97-AF65-F5344CB8AC3E}">
        <p14:creationId xmlns:p14="http://schemas.microsoft.com/office/powerpoint/2010/main" val="2921285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第二章 论文概述</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第二章 论文概述</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592238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C0B6E3-D3FA-4C4F-BDFE-4E7507CC539A}" type="slidenum">
              <a:rPr lang="zh-CN" altLang="en-US" smtClean="0"/>
              <a:t>16</a:t>
            </a:fld>
            <a:endParaRPr lang="zh-CN" altLang="en-US"/>
          </a:p>
        </p:txBody>
      </p:sp>
    </p:spTree>
    <p:extLst>
      <p:ext uri="{BB962C8B-B14F-4D97-AF65-F5344CB8AC3E}">
        <p14:creationId xmlns:p14="http://schemas.microsoft.com/office/powerpoint/2010/main" val="34550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1CD7330-90AF-4A66-97D1-EE8844926D93}"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C0723B-C176-49FE-8A96-45AB6B018E7E}" type="slidenum">
              <a:rPr lang="zh-CN" altLang="en-US" smtClean="0"/>
              <a:t>‹#›</a:t>
            </a:fld>
            <a:endParaRPr lang="zh-CN" altLang="en-US"/>
          </a:p>
        </p:txBody>
      </p:sp>
    </p:spTree>
  </p:cSld>
  <p:clrMapOvr>
    <a:masterClrMapping/>
  </p:clrMapOvr>
  <p:transition spd="med">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CD7330-90AF-4A66-97D1-EE8844926D93}"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C0723B-C176-49FE-8A96-45AB6B018E7E}" type="slidenum">
              <a:rPr lang="zh-CN" altLang="en-US" smtClean="0"/>
              <a:t>‹#›</a:t>
            </a:fld>
            <a:endParaRPr lang="zh-CN" altLang="en-US"/>
          </a:p>
        </p:txBody>
      </p:sp>
    </p:spTree>
  </p:cSld>
  <p:clrMapOvr>
    <a:masterClrMapping/>
  </p:clrMapOvr>
  <p:transition spd="med">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CD7330-90AF-4A66-97D1-EE8844926D93}"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C0723B-C176-49FE-8A96-45AB6B018E7E}" type="slidenum">
              <a:rPr lang="zh-CN" altLang="en-US" smtClean="0"/>
              <a:t>‹#›</a:t>
            </a:fld>
            <a:endParaRPr lang="zh-CN" altLang="en-US"/>
          </a:p>
        </p:txBody>
      </p:sp>
    </p:spTree>
  </p:cSld>
  <p:clrMapOvr>
    <a:masterClrMapping/>
  </p:clrMapOvr>
  <p:transition spd="med">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11" name="组合 10"/>
          <p:cNvGrpSpPr/>
          <p:nvPr/>
        </p:nvGrpSpPr>
        <p:grpSpPr>
          <a:xfrm>
            <a:off x="-14344" y="-10757"/>
            <a:ext cx="12206344" cy="6893662"/>
            <a:chOff x="-10758" y="-10757"/>
            <a:chExt cx="9154758" cy="6893662"/>
          </a:xfrm>
        </p:grpSpPr>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l="1401" t="15092" r="13953" b="23868"/>
            <a:stretch>
              <a:fillRect/>
            </a:stretch>
          </p:blipFill>
          <p:spPr>
            <a:xfrm>
              <a:off x="-10758" y="0"/>
              <a:ext cx="9154758" cy="6858000"/>
            </a:xfrm>
            <a:prstGeom prst="rect">
              <a:avLst/>
            </a:prstGeom>
          </p:spPr>
        </p:pic>
        <p:sp>
          <p:nvSpPr>
            <p:cNvPr id="10" name="矩形 9"/>
            <p:cNvSpPr/>
            <p:nvPr userDrawn="1"/>
          </p:nvSpPr>
          <p:spPr>
            <a:xfrm>
              <a:off x="0" y="-10757"/>
              <a:ext cx="9144000" cy="6893662"/>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10064" t="4996" r="43097" b="33964"/>
          <a:stretch>
            <a:fillRect/>
          </a:stretch>
        </p:blipFill>
        <p:spPr>
          <a:xfrm>
            <a:off x="2534960" y="-35663"/>
            <a:ext cx="9657041" cy="6893663"/>
          </a:xfrm>
          <a:prstGeom prst="rect">
            <a:avLst/>
          </a:prstGeom>
        </p:spPr>
      </p:pic>
      <p:sp>
        <p:nvSpPr>
          <p:cNvPr id="4" name="KSO_FD"/>
          <p:cNvSpPr>
            <a:spLocks noGrp="1"/>
          </p:cNvSpPr>
          <p:nvPr>
            <p:ph type="dt" sz="half" idx="10"/>
          </p:nvPr>
        </p:nvSpPr>
        <p:spPr/>
        <p:txBody>
          <a:bodyPr/>
          <a:lstStyle/>
          <a:p>
            <a:fld id="{C9E60F58-3108-4415-857A-6D0360DF626E}" type="datetimeFigureOut">
              <a:rPr lang="zh-CN" altLang="en-US" smtClean="0"/>
              <a:t>2024/5/31</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4AE85CE2-CEAD-46BB-861E-7D62265DC969}" type="slidenum">
              <a:rPr lang="zh-CN" altLang="en-US" smtClean="0"/>
              <a:t>‹#›</a:t>
            </a:fld>
            <a:endParaRPr lang="zh-CN" altLang="en-US"/>
          </a:p>
        </p:txBody>
      </p:sp>
      <p:sp>
        <p:nvSpPr>
          <p:cNvPr id="3" name="KSO_CT2"/>
          <p:cNvSpPr>
            <a:spLocks noGrp="1"/>
          </p:cNvSpPr>
          <p:nvPr>
            <p:ph type="subTitle" idx="1" hasCustomPrompt="1"/>
          </p:nvPr>
        </p:nvSpPr>
        <p:spPr>
          <a:xfrm>
            <a:off x="-1" y="3143551"/>
            <a:ext cx="7071360" cy="467211"/>
          </a:xfrm>
          <a:noFill/>
        </p:spPr>
        <p:txBody>
          <a:bodyPr>
            <a:noAutofit/>
          </a:bodyPr>
          <a:lstStyle>
            <a:lvl1pPr marL="0" indent="0" algn="ctr">
              <a:buNone/>
              <a:defRPr sz="2000">
                <a:solidFill>
                  <a:schemeClr val="bg1">
                    <a:lumMod val="6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单击此处添加您的副标题</a:t>
            </a:r>
          </a:p>
        </p:txBody>
      </p:sp>
      <p:sp>
        <p:nvSpPr>
          <p:cNvPr id="7" name="KSO_CT1"/>
          <p:cNvSpPr>
            <a:spLocks noGrp="1"/>
          </p:cNvSpPr>
          <p:nvPr>
            <p:ph type="title" hasCustomPrompt="1"/>
          </p:nvPr>
        </p:nvSpPr>
        <p:spPr>
          <a:xfrm>
            <a:off x="0" y="1308825"/>
            <a:ext cx="7071360" cy="1720077"/>
          </a:xfrm>
        </p:spPr>
        <p:txBody>
          <a:bodyPr>
            <a:noAutofit/>
          </a:bodyPr>
          <a:lstStyle>
            <a:lvl1pPr algn="ctr">
              <a:lnSpc>
                <a:spcPct val="100000"/>
              </a:lnSpc>
              <a:defRPr sz="4200">
                <a:solidFill>
                  <a:srgbClr val="071F65"/>
                </a:solidFill>
                <a:effectLst/>
              </a:defRPr>
            </a:lvl1pPr>
          </a:lstStyle>
          <a:p>
            <a:r>
              <a:rPr lang="zh-CN" altLang="en-US" dirty="0"/>
              <a:t>单击此处添加您的标题文字</a:t>
            </a:r>
          </a:p>
        </p:txBody>
      </p:sp>
    </p:spTree>
  </p:cSld>
  <p:clrMapOvr>
    <a:masterClrMapping/>
  </p:clrMapOvr>
  <p:transition spd="med">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dirty="0"/>
              <a:t>单击此处编辑母版标题样式</a:t>
            </a:r>
            <a:endParaRPr lang="en-US" dirty="0"/>
          </a:p>
        </p:txBody>
      </p:sp>
      <p:sp>
        <p:nvSpPr>
          <p:cNvPr id="3" name="KSO_BC1"/>
          <p:cNvSpPr>
            <a:spLocks noGrp="1"/>
          </p:cNvSpPr>
          <p:nvPr>
            <p:ph idx="1"/>
          </p:nvPr>
        </p:nvSpPr>
        <p:spPr/>
        <p:txBody>
          <a:body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endParaRPr kumimoji="1" lang="zh-CN" altLang="en-US"/>
          </a:p>
        </p:txBody>
      </p:sp>
      <p:sp>
        <p:nvSpPr>
          <p:cNvPr id="5" name="KSO_FT"/>
          <p:cNvSpPr>
            <a:spLocks noGrp="1"/>
          </p:cNvSpPr>
          <p:nvPr>
            <p:ph type="ftr" sz="quarter" idx="11"/>
          </p:nvPr>
        </p:nvSpPr>
        <p:spPr/>
        <p:txBody>
          <a:bodyPr/>
          <a:lstStyle/>
          <a:p>
            <a:r>
              <a:rPr kumimoji="1" lang="en-US" altLang="zh-CN"/>
              <a:t>STATE COLLEGE UNIVERSITY</a:t>
            </a:r>
            <a:endParaRPr kumimoji="1" lang="zh-CN" altLang="en-US"/>
          </a:p>
        </p:txBody>
      </p:sp>
      <p:sp>
        <p:nvSpPr>
          <p:cNvPr id="6"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cSld>
  <p:clrMapOvr>
    <a:masterClrMapping/>
  </p:clrMapOvr>
  <p:transition spd="med">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26955" y="2054410"/>
            <a:ext cx="7994651" cy="1235075"/>
          </a:xfrm>
        </p:spPr>
        <p:txBody>
          <a:bodyPr anchor="b">
            <a:normAutofit/>
          </a:bodyPr>
          <a:lstStyle>
            <a:lvl1pPr algn="ctr">
              <a:defRPr sz="3600">
                <a:solidFill>
                  <a:srgbClr val="071F65"/>
                </a:solidFill>
                <a:effectLst/>
              </a:defRPr>
            </a:lvl1pPr>
          </a:lstStyle>
          <a:p>
            <a:r>
              <a:rPr lang="zh-CN" altLang="en-US" dirty="0"/>
              <a:t>此处添加您的标题</a:t>
            </a:r>
            <a:endParaRPr lang="en-US" dirty="0"/>
          </a:p>
        </p:txBody>
      </p:sp>
      <p:sp>
        <p:nvSpPr>
          <p:cNvPr id="10" name="文本占位符 9"/>
          <p:cNvSpPr>
            <a:spLocks noGrp="1"/>
          </p:cNvSpPr>
          <p:nvPr>
            <p:ph type="body" idx="1" hasCustomPrompt="1"/>
          </p:nvPr>
        </p:nvSpPr>
        <p:spPr>
          <a:xfrm>
            <a:off x="3827342" y="3346701"/>
            <a:ext cx="4643665" cy="450746"/>
          </a:xfrm>
          <a:custGeom>
            <a:avLst/>
            <a:gdLst>
              <a:gd name="connsiteX0" fmla="*/ 0 w 3482749"/>
              <a:gd name="connsiteY0" fmla="*/ 0 h 450746"/>
              <a:gd name="connsiteX1" fmla="*/ 3095474 w 3482749"/>
              <a:gd name="connsiteY1" fmla="*/ 10691 h 450746"/>
              <a:gd name="connsiteX2" fmla="*/ 3482749 w 3482749"/>
              <a:gd name="connsiteY2" fmla="*/ 450746 h 450746"/>
              <a:gd name="connsiteX3" fmla="*/ 402616 w 3482749"/>
              <a:gd name="connsiteY3" fmla="*/ 440057 h 450746"/>
            </a:gdLst>
            <a:ahLst/>
            <a:cxnLst>
              <a:cxn ang="0">
                <a:pos x="connsiteX0" y="connsiteY0"/>
              </a:cxn>
              <a:cxn ang="0">
                <a:pos x="connsiteX1" y="connsiteY1"/>
              </a:cxn>
              <a:cxn ang="0">
                <a:pos x="connsiteX2" y="connsiteY2"/>
              </a:cxn>
              <a:cxn ang="0">
                <a:pos x="connsiteX3" y="connsiteY3"/>
              </a:cxn>
            </a:cxnLst>
            <a:rect l="l" t="t" r="r" b="b"/>
            <a:pathLst>
              <a:path w="3482749" h="450746">
                <a:moveTo>
                  <a:pt x="0" y="0"/>
                </a:moveTo>
                <a:lnTo>
                  <a:pt x="3095474" y="10691"/>
                </a:lnTo>
                <a:lnTo>
                  <a:pt x="3482749" y="450746"/>
                </a:lnTo>
                <a:lnTo>
                  <a:pt x="402616" y="440057"/>
                </a:lnTo>
                <a:close/>
              </a:path>
            </a:pathLst>
          </a:custGeom>
          <a:solidFill>
            <a:schemeClr val="accent3">
              <a:lumMod val="60000"/>
              <a:lumOff val="40000"/>
            </a:schemeClr>
          </a:solidFill>
        </p:spPr>
        <p:txBody>
          <a:bodyPr wrap="square" anchor="ctr">
            <a:noAutofit/>
          </a:bodyPr>
          <a:lstStyle>
            <a:lvl1pPr marL="0" indent="0" algn="ctr">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endParaRPr kumimoji="1" lang="zh-CN" altLang="en-US"/>
          </a:p>
        </p:txBody>
      </p:sp>
      <p:sp>
        <p:nvSpPr>
          <p:cNvPr id="5" name="KSO_FT"/>
          <p:cNvSpPr>
            <a:spLocks noGrp="1"/>
          </p:cNvSpPr>
          <p:nvPr>
            <p:ph type="ftr" sz="quarter" idx="11"/>
          </p:nvPr>
        </p:nvSpPr>
        <p:spPr/>
        <p:txBody>
          <a:bodyPr/>
          <a:lstStyle/>
          <a:p>
            <a:r>
              <a:rPr kumimoji="1" lang="en-US" altLang="zh-CN"/>
              <a:t>STATE COLLEGE UNIVERSITY</a:t>
            </a:r>
            <a:endParaRPr kumimoji="1" lang="zh-CN" altLang="en-US"/>
          </a:p>
        </p:txBody>
      </p:sp>
      <p:sp>
        <p:nvSpPr>
          <p:cNvPr id="6"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6971" y="142875"/>
            <a:ext cx="705529" cy="705529"/>
          </a:xfrm>
          <a:prstGeom prst="rect">
            <a:avLst/>
          </a:prstGeom>
        </p:spPr>
      </p:pic>
    </p:spTree>
  </p:cSld>
  <p:clrMapOvr>
    <a:masterClrMapping/>
  </p:clrMapOvr>
  <p:transition spd="med">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1399823" y="1244601"/>
            <a:ext cx="508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6519333" y="1244601"/>
            <a:ext cx="5094116"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p>
            <a:endParaRPr kumimoji="1" lang="zh-CN" altLang="en-US"/>
          </a:p>
        </p:txBody>
      </p:sp>
      <p:sp>
        <p:nvSpPr>
          <p:cNvPr id="6" name="KSO_FT"/>
          <p:cNvSpPr>
            <a:spLocks noGrp="1"/>
          </p:cNvSpPr>
          <p:nvPr>
            <p:ph type="ftr" sz="quarter" idx="11"/>
          </p:nvPr>
        </p:nvSpPr>
        <p:spPr/>
        <p:txBody>
          <a:bodyPr/>
          <a:lstStyle/>
          <a:p>
            <a:r>
              <a:rPr kumimoji="1" lang="en-US" altLang="zh-CN"/>
              <a:t>STATE COLLEGE UNIVERSITY</a:t>
            </a:r>
            <a:endParaRPr kumimoji="1" lang="zh-CN" altLang="en-US" dirty="0"/>
          </a:p>
        </p:txBody>
      </p:sp>
      <p:sp>
        <p:nvSpPr>
          <p:cNvPr id="7"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cSld>
  <p:clrMapOvr>
    <a:masterClrMapping/>
  </p:clrMapOvr>
  <p:transition spd="med">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2"/>
            <a:ext cx="5157787"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KSO_BC1"/>
          <p:cNvSpPr>
            <a:spLocks noGrp="1"/>
          </p:cNvSpPr>
          <p:nvPr>
            <p:ph sz="half" idx="2"/>
          </p:nvPr>
        </p:nvSpPr>
        <p:spPr>
          <a:xfrm>
            <a:off x="1099435" y="2200274"/>
            <a:ext cx="5157787"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6431846" y="1376362"/>
            <a:ext cx="5183188"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KSO_BC2"/>
          <p:cNvSpPr>
            <a:spLocks noGrp="1"/>
          </p:cNvSpPr>
          <p:nvPr>
            <p:ph sz="quarter" idx="4"/>
          </p:nvPr>
        </p:nvSpPr>
        <p:spPr>
          <a:xfrm>
            <a:off x="6431846" y="2200274"/>
            <a:ext cx="5183188"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endParaRPr kumimoji="1" lang="zh-CN" altLang="en-US"/>
          </a:p>
        </p:txBody>
      </p:sp>
      <p:sp>
        <p:nvSpPr>
          <p:cNvPr id="8" name="KSO_FT"/>
          <p:cNvSpPr>
            <a:spLocks noGrp="1"/>
          </p:cNvSpPr>
          <p:nvPr>
            <p:ph type="ftr" sz="quarter" idx="11"/>
          </p:nvPr>
        </p:nvSpPr>
        <p:spPr/>
        <p:txBody>
          <a:bodyPr/>
          <a:lstStyle/>
          <a:p>
            <a:r>
              <a:rPr kumimoji="1" lang="en-US" altLang="zh-CN"/>
              <a:t>STATE COLLEGE UNIVERSITY</a:t>
            </a:r>
            <a:endParaRPr kumimoji="1" lang="zh-CN" altLang="en-US"/>
          </a:p>
        </p:txBody>
      </p:sp>
      <p:sp>
        <p:nvSpPr>
          <p:cNvPr id="9"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cSld>
  <p:clrMapOvr>
    <a:masterClrMapping/>
  </p:clrMapOvr>
  <p:transition spd="med">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endParaRPr kumimoji="1" lang="zh-CN" altLang="en-US"/>
          </a:p>
        </p:txBody>
      </p:sp>
      <p:sp>
        <p:nvSpPr>
          <p:cNvPr id="4" name="KSO_FT"/>
          <p:cNvSpPr>
            <a:spLocks noGrp="1"/>
          </p:cNvSpPr>
          <p:nvPr>
            <p:ph type="ftr" sz="quarter" idx="11"/>
          </p:nvPr>
        </p:nvSpPr>
        <p:spPr/>
        <p:txBody>
          <a:bodyPr/>
          <a:lstStyle/>
          <a:p>
            <a:r>
              <a:rPr kumimoji="1" lang="en-US" altLang="zh-CN"/>
              <a:t>STATE COLLEGE UNIVERSITY</a:t>
            </a:r>
            <a:endParaRPr kumimoji="1" lang="zh-CN" altLang="en-US" dirty="0"/>
          </a:p>
        </p:txBody>
      </p:sp>
      <p:sp>
        <p:nvSpPr>
          <p:cNvPr id="5"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cSld>
  <p:clrMapOvr>
    <a:masterClrMapping/>
  </p:clrMapOvr>
  <p:transition spd="med">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endParaRPr kumimoji="1" lang="zh-CN" altLang="en-US"/>
          </a:p>
        </p:txBody>
      </p:sp>
      <p:sp>
        <p:nvSpPr>
          <p:cNvPr id="3" name="KSO_FT"/>
          <p:cNvSpPr>
            <a:spLocks noGrp="1"/>
          </p:cNvSpPr>
          <p:nvPr>
            <p:ph type="ftr" sz="quarter" idx="11"/>
          </p:nvPr>
        </p:nvSpPr>
        <p:spPr/>
        <p:txBody>
          <a:bodyPr/>
          <a:lstStyle/>
          <a:p>
            <a:r>
              <a:rPr kumimoji="1" lang="en-US" altLang="zh-CN"/>
              <a:t>STATE COLLEGE UNIVERSITY</a:t>
            </a:r>
            <a:endParaRPr kumimoji="1" lang="zh-CN" altLang="en-US"/>
          </a:p>
        </p:txBody>
      </p:sp>
      <p:sp>
        <p:nvSpPr>
          <p:cNvPr id="4"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cSld>
  <p:clrMapOvr>
    <a:masterClrMapping/>
  </p:clrMapOvr>
  <p:transition spd="med">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2"/>
            <a:ext cx="3932237" cy="1600200"/>
          </a:xfrm>
        </p:spPr>
        <p:txBody>
          <a:bodyPr anchor="b"/>
          <a:lstStyle>
            <a:lvl1pPr>
              <a:defRPr sz="3200"/>
            </a:lvl1pPr>
          </a:lstStyle>
          <a:p>
            <a:r>
              <a:rPr lang="zh-CN" altLang="en-US"/>
              <a:t>单击此处编辑母版标题样式</a:t>
            </a:r>
            <a:endParaRPr lang="en-US" dirty="0"/>
          </a:p>
        </p:txBody>
      </p:sp>
      <p:sp>
        <p:nvSpPr>
          <p:cNvPr id="3" name="KSO_BC1"/>
          <p:cNvSpPr>
            <a:spLocks noGrp="1"/>
          </p:cNvSpPr>
          <p:nvPr>
            <p:ph idx="1"/>
          </p:nvPr>
        </p:nvSpPr>
        <p:spPr>
          <a:xfrm>
            <a:off x="5487989" y="1063629"/>
            <a:ext cx="617220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1144590" y="213360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p>
            <a:endParaRPr kumimoji="1" lang="zh-CN" altLang="en-US"/>
          </a:p>
        </p:txBody>
      </p:sp>
      <p:sp>
        <p:nvSpPr>
          <p:cNvPr id="6" name="KSO_FT"/>
          <p:cNvSpPr>
            <a:spLocks noGrp="1"/>
          </p:cNvSpPr>
          <p:nvPr>
            <p:ph type="ftr" sz="quarter" idx="11"/>
          </p:nvPr>
        </p:nvSpPr>
        <p:spPr/>
        <p:txBody>
          <a:bodyPr/>
          <a:lstStyle/>
          <a:p>
            <a:r>
              <a:rPr kumimoji="1" lang="en-US" altLang="zh-CN"/>
              <a:t>STATE COLLEGE UNIVERSITY</a:t>
            </a:r>
            <a:endParaRPr kumimoji="1" lang="zh-CN" altLang="en-US"/>
          </a:p>
        </p:txBody>
      </p:sp>
      <p:sp>
        <p:nvSpPr>
          <p:cNvPr id="7"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cSld>
  <p:clrMapOvr>
    <a:masterClrMapping/>
  </p:clrMapOvr>
  <p:transition spd="med">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CD7330-90AF-4A66-97D1-EE8844926D93}"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C0723B-C176-49FE-8A96-45AB6B018E7E}" type="slidenum">
              <a:rPr lang="zh-CN" altLang="en-US" smtClean="0"/>
              <a:t>‹#›</a:t>
            </a:fld>
            <a:endParaRPr lang="zh-CN" altLang="en-US"/>
          </a:p>
        </p:txBody>
      </p:sp>
    </p:spTree>
  </p:cSld>
  <p:clrMapOvr>
    <a:masterClrMapping/>
  </p:clrMapOvr>
  <p:transition spd="med">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32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5442833"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p>
            <a:endParaRPr kumimoji="1" lang="zh-CN" altLang="en-US"/>
          </a:p>
        </p:txBody>
      </p:sp>
      <p:sp>
        <p:nvSpPr>
          <p:cNvPr id="6" name="KSO_FT"/>
          <p:cNvSpPr>
            <a:spLocks noGrp="1"/>
          </p:cNvSpPr>
          <p:nvPr>
            <p:ph type="ftr" sz="quarter" idx="11"/>
          </p:nvPr>
        </p:nvSpPr>
        <p:spPr/>
        <p:txBody>
          <a:bodyPr/>
          <a:lstStyle/>
          <a:p>
            <a:r>
              <a:rPr kumimoji="1" lang="en-US" altLang="zh-CN"/>
              <a:t>STATE COLLEGE UNIVERSITY</a:t>
            </a:r>
            <a:endParaRPr kumimoji="1" lang="zh-CN" altLang="en-US"/>
          </a:p>
        </p:txBody>
      </p:sp>
      <p:sp>
        <p:nvSpPr>
          <p:cNvPr id="7"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cSld>
  <p:clrMapOvr>
    <a:masterClrMapping/>
  </p:clrMapOvr>
  <p:transition spd="med">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endParaRPr kumimoji="1" lang="zh-CN" altLang="en-US"/>
          </a:p>
        </p:txBody>
      </p:sp>
      <p:sp>
        <p:nvSpPr>
          <p:cNvPr id="5" name="KSO_FT"/>
          <p:cNvSpPr>
            <a:spLocks noGrp="1"/>
          </p:cNvSpPr>
          <p:nvPr>
            <p:ph type="ftr" sz="quarter" idx="11"/>
          </p:nvPr>
        </p:nvSpPr>
        <p:spPr/>
        <p:txBody>
          <a:bodyPr/>
          <a:lstStyle/>
          <a:p>
            <a:r>
              <a:rPr kumimoji="1" lang="en-US" altLang="zh-CN"/>
              <a:t>STATE COLLEGE UNIVERSITY</a:t>
            </a:r>
            <a:endParaRPr kumimoji="1" lang="zh-CN" altLang="en-US" dirty="0"/>
          </a:p>
        </p:txBody>
      </p:sp>
      <p:sp>
        <p:nvSpPr>
          <p:cNvPr id="6"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cSld>
  <p:clrMapOvr>
    <a:masterClrMapping/>
  </p:clrMapOvr>
  <p:transition spd="med">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5"/>
            <a:ext cx="1182511" cy="5811838"/>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2113842" y="365125"/>
            <a:ext cx="7933269" cy="5811838"/>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endParaRPr kumimoji="1" lang="zh-CN" altLang="en-US"/>
          </a:p>
        </p:txBody>
      </p:sp>
      <p:sp>
        <p:nvSpPr>
          <p:cNvPr id="5" name="KSO_FT"/>
          <p:cNvSpPr>
            <a:spLocks noGrp="1"/>
          </p:cNvSpPr>
          <p:nvPr>
            <p:ph type="ftr" sz="quarter" idx="11"/>
          </p:nvPr>
        </p:nvSpPr>
        <p:spPr/>
        <p:txBody>
          <a:bodyPr/>
          <a:lstStyle/>
          <a:p>
            <a:r>
              <a:rPr kumimoji="1" lang="en-US" altLang="zh-CN"/>
              <a:t>STATE COLLEGE UNIVERSITY</a:t>
            </a:r>
            <a:endParaRPr kumimoji="1" lang="zh-CN" altLang="en-US" dirty="0"/>
          </a:p>
        </p:txBody>
      </p:sp>
      <p:sp>
        <p:nvSpPr>
          <p:cNvPr id="6" name="KSO_FN"/>
          <p:cNvSpPr>
            <a:spLocks noGrp="1"/>
          </p:cNvSpPr>
          <p:nvPr>
            <p:ph type="sldNum" sz="quarter" idx="12"/>
          </p:nvPr>
        </p:nvSpPr>
        <p:spPr/>
        <p:txBody>
          <a:bodyPr/>
          <a:lstStyle/>
          <a:p>
            <a:fld id="{23DA680B-B80A-2545-AB30-B9870FE9052E}" type="slidenum">
              <a:rPr kumimoji="1" lang="zh-CN" altLang="en-US" smtClean="0"/>
              <a:t>‹#›</a:t>
            </a:fld>
            <a:endParaRPr kumimoji="1" lang="zh-CN" altLang="en-US"/>
          </a:p>
        </p:txBody>
      </p:sp>
    </p:spTree>
  </p:cSld>
  <p:clrMapOvr>
    <a:masterClrMapping/>
  </p:clrMapOvr>
  <p:transition spd="med">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矩形 7"/>
          <p:cNvSpPr/>
          <p:nvPr userDrawn="1"/>
        </p:nvSpPr>
        <p:spPr>
          <a:xfrm>
            <a:off x="0" y="0"/>
            <a:ext cx="121866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userDrawn="1"/>
        </p:nvSpPr>
        <p:spPr>
          <a:xfrm rot="16200000">
            <a:off x="7443541" y="-448660"/>
            <a:ext cx="2291737" cy="7194558"/>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3" name="梯形 2"/>
          <p:cNvSpPr/>
          <p:nvPr userDrawn="1"/>
        </p:nvSpPr>
        <p:spPr>
          <a:xfrm rot="5400000">
            <a:off x="1336590" y="641754"/>
            <a:ext cx="2344067" cy="4997443"/>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1CD7330-90AF-4A66-97D1-EE8844926D93}"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C0723B-C176-49FE-8A96-45AB6B018E7E}" type="slidenum">
              <a:rPr lang="zh-CN" altLang="en-US" smtClean="0"/>
              <a:t>‹#›</a:t>
            </a:fld>
            <a:endParaRPr lang="zh-CN" altLang="en-US"/>
          </a:p>
        </p:txBody>
      </p:sp>
    </p:spTree>
  </p:cSld>
  <p:clrMapOvr>
    <a:masterClrMapping/>
  </p:clrMapOvr>
  <p:transition spd="med">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1CD7330-90AF-4A66-97D1-EE8844926D93}" type="datetimeFigureOut">
              <a:rPr lang="zh-CN" altLang="en-US" smtClean="0"/>
              <a:t>2024/5/31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C0723B-C176-49FE-8A96-45AB6B018E7E}" type="slidenum">
              <a:rPr lang="zh-CN" altLang="en-US" smtClean="0"/>
              <a:t>‹#›</a:t>
            </a:fld>
            <a:endParaRPr lang="zh-CN" altLang="en-US"/>
          </a:p>
        </p:txBody>
      </p:sp>
    </p:spTree>
  </p:cSld>
  <p:clrMapOvr>
    <a:masterClrMapping/>
  </p:clrMapOvr>
  <p:transition spd="med">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1CD7330-90AF-4A66-97D1-EE8844926D93}" type="datetimeFigureOut">
              <a:rPr lang="zh-CN" altLang="en-US" smtClean="0"/>
              <a:t>2024/5/31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DC0723B-C176-49FE-8A96-45AB6B018E7E}" type="slidenum">
              <a:rPr lang="zh-CN" altLang="en-US" smtClean="0"/>
              <a:t>‹#›</a:t>
            </a:fld>
            <a:endParaRPr lang="zh-CN" altLang="en-US"/>
          </a:p>
        </p:txBody>
      </p:sp>
    </p:spTree>
  </p:cSld>
  <p:clrMapOvr>
    <a:masterClrMapping/>
  </p:clrMapOvr>
  <p:transition spd="med">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1CD7330-90AF-4A66-97D1-EE8844926D93}" type="datetimeFigureOut">
              <a:rPr lang="zh-CN" altLang="en-US" smtClean="0"/>
              <a:t>2024/5/31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DC0723B-C176-49FE-8A96-45AB6B018E7E}" type="slidenum">
              <a:rPr lang="zh-CN" altLang="en-US" smtClean="0"/>
              <a:t>‹#›</a:t>
            </a:fld>
            <a:endParaRPr lang="zh-CN" altLang="en-US"/>
          </a:p>
        </p:txBody>
      </p:sp>
    </p:spTree>
  </p:cSld>
  <p:clrMapOvr>
    <a:masterClrMapping/>
  </p:clrMapOvr>
  <p:transition spd="med">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CD7330-90AF-4A66-97D1-EE8844926D93}" type="datetimeFigureOut">
              <a:rPr lang="zh-CN" altLang="en-US" smtClean="0"/>
              <a:t>2024/5/31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DC0723B-C176-49FE-8A96-45AB6B018E7E}" type="slidenum">
              <a:rPr lang="zh-CN" altLang="en-US" smtClean="0"/>
              <a:t>‹#›</a:t>
            </a:fld>
            <a:endParaRPr lang="zh-CN" altLang="en-US"/>
          </a:p>
        </p:txBody>
      </p:sp>
    </p:spTree>
  </p:cSld>
  <p:clrMapOvr>
    <a:masterClrMapping/>
  </p:clrMapOvr>
  <p:transition spd="med">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1CD7330-90AF-4A66-97D1-EE8844926D93}" type="datetimeFigureOut">
              <a:rPr lang="zh-CN" altLang="en-US" smtClean="0"/>
              <a:t>2024/5/31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C0723B-C176-49FE-8A96-45AB6B018E7E}" type="slidenum">
              <a:rPr lang="zh-CN" altLang="en-US" smtClean="0"/>
              <a:t>‹#›</a:t>
            </a:fld>
            <a:endParaRPr lang="zh-CN" altLang="en-US"/>
          </a:p>
        </p:txBody>
      </p:sp>
    </p:spTree>
  </p:cSld>
  <p:clrMapOvr>
    <a:masterClrMapping/>
  </p:clrMapOvr>
  <p:transition spd="med">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1CD7330-90AF-4A66-97D1-EE8844926D93}" type="datetimeFigureOut">
              <a:rPr lang="zh-CN" altLang="en-US" smtClean="0"/>
              <a:t>2024/5/31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C0723B-C176-49FE-8A96-45AB6B018E7E}" type="slidenum">
              <a:rPr lang="zh-CN" altLang="en-US" smtClean="0"/>
              <a:t>‹#›</a:t>
            </a:fld>
            <a:endParaRPr lang="zh-CN" altLang="en-US"/>
          </a:p>
        </p:txBody>
      </p:sp>
    </p:spTree>
  </p:cSld>
  <p:clrMapOvr>
    <a:masterClrMapping/>
  </p:clrMapOvr>
  <p:transition spd="med">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CD7330-90AF-4A66-97D1-EE8844926D93}" type="datetimeFigureOut">
              <a:rPr lang="zh-CN" altLang="en-US" smtClean="0"/>
              <a:t>2024/5/31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C0723B-C176-49FE-8A96-45AB6B018E7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SO_BT1"/>
          <p:cNvSpPr>
            <a:spLocks noGrp="1"/>
          </p:cNvSpPr>
          <p:nvPr>
            <p:ph type="title"/>
          </p:nvPr>
        </p:nvSpPr>
        <p:spPr>
          <a:xfrm>
            <a:off x="1049354" y="83558"/>
            <a:ext cx="11056060" cy="699594"/>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dirty="0"/>
          </a:p>
        </p:txBody>
      </p:sp>
      <p:sp>
        <p:nvSpPr>
          <p:cNvPr id="5" name="KSO_FT"/>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a:t>STATE COLLEGE UNIVERSITY</a:t>
            </a:r>
            <a:endParaRPr kumimoji="1" lang="zh-CN" altLang="en-US" dirty="0"/>
          </a:p>
        </p:txBody>
      </p:sp>
      <p:sp>
        <p:nvSpPr>
          <p:cNvPr id="6" name="KSO_FN"/>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A680B-B80A-2545-AB30-B9870FE9052E}" type="slidenum">
              <a:rPr kumimoji="1" lang="zh-CN" altLang="en-US" smtClean="0"/>
              <a:t>‹#›</a:t>
            </a:fld>
            <a:endParaRPr kumimoji="1" lang="zh-CN" altLang="en-US" dirty="0"/>
          </a:p>
        </p:txBody>
      </p:sp>
      <p:sp>
        <p:nvSpPr>
          <p:cNvPr id="3" name="KSO_BC1"/>
          <p:cNvSpPr>
            <a:spLocks noGrp="1"/>
          </p:cNvSpPr>
          <p:nvPr>
            <p:ph type="body" idx="1"/>
          </p:nvPr>
        </p:nvSpPr>
        <p:spPr>
          <a:xfrm>
            <a:off x="558799" y="1155708"/>
            <a:ext cx="11056060" cy="53297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wipe/>
  </p:transition>
  <p:hf hdr="0" dt="0"/>
  <p:txStyles>
    <p:title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7505" indent="-357505" algn="just" defTabSz="914400"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90204" pitchFamily="34" charset="0"/>
          <a:ea typeface="微软雅黑" panose="020B0503020204020204" pitchFamily="34" charset="-122"/>
          <a:cs typeface="+mn-cs"/>
        </a:defRPr>
      </a:lvl1pPr>
      <a:lvl2pPr marL="357505" indent="-357505"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7.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slideLayout" Target="../slideLayouts/slideLayout17.xml"/><Relationship Id="rId4" Type="http://schemas.openxmlformats.org/officeDocument/2006/relationships/tags" Target="../tags/tag6.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3.png"/><Relationship Id="rId4"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100000"/>
                    </a14:imgEffect>
                  </a14:imgLayer>
                </a14:imgProps>
              </a:ext>
              <a:ext uri="{28A0092B-C50C-407E-A947-70E740481C1C}">
                <a14:useLocalDpi xmlns:a14="http://schemas.microsoft.com/office/drawing/2010/main" val="0"/>
              </a:ext>
            </a:extLst>
          </a:blip>
          <a:srcRect l="2767" r="7205" b="57679"/>
          <a:stretch>
            <a:fillRect/>
          </a:stretch>
        </p:blipFill>
        <p:spPr bwMode="auto">
          <a:xfrm rot="10800000">
            <a:off x="0" y="5212604"/>
            <a:ext cx="12192001" cy="63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1603271"/>
            <a:ext cx="12192000" cy="3609333"/>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2" name="文本框 11"/>
          <p:cNvSpPr txBox="1"/>
          <p:nvPr/>
        </p:nvSpPr>
        <p:spPr>
          <a:xfrm>
            <a:off x="9815515" y="6257200"/>
            <a:ext cx="22726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a:ln>
                  <a:noFill/>
                </a:ln>
                <a:solidFill>
                  <a:srgbClr val="3D3F4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2024</a:t>
            </a:r>
            <a:r>
              <a:rPr kumimoji="1" lang="zh-CN" altLang="en-US" sz="1600" b="0" i="0" u="none" strike="noStrike" kern="1200" cap="none" spc="0" normalizeH="0" baseline="0" noProof="0" dirty="0">
                <a:ln>
                  <a:noFill/>
                </a:ln>
                <a:solidFill>
                  <a:srgbClr val="3D3F4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r>
              <a:rPr kumimoji="1" lang="en-US" altLang="zh-CN" sz="1600" dirty="0">
                <a:solidFill>
                  <a:srgbClr val="3D3F41"/>
                </a:solidFill>
                <a:latin typeface="微软雅黑" panose="020B0503020204020204" pitchFamily="34" charset="-122"/>
                <a:ea typeface="微软雅黑" panose="020B0503020204020204" pitchFamily="34" charset="-122"/>
                <a:cs typeface="微软雅黑" panose="020B0503020204020204" pitchFamily="34" charset="-122"/>
              </a:rPr>
              <a:t>5</a:t>
            </a:r>
            <a:r>
              <a:rPr kumimoji="1" lang="zh-CN" altLang="en-US" sz="1600" b="0" i="0" u="none" strike="noStrike" kern="1200" cap="none" spc="0" normalizeH="0" baseline="0" noProof="0" dirty="0">
                <a:ln>
                  <a:noFill/>
                </a:ln>
                <a:solidFill>
                  <a:srgbClr val="3D3F4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月</a:t>
            </a:r>
            <a:endParaRPr kumimoji="1" lang="en-US" altLang="zh-CN" sz="1600" b="0" i="0" u="none" strike="noStrike" kern="1200" cap="none" spc="0" normalizeH="0" baseline="0" noProof="0" dirty="0">
              <a:ln>
                <a:noFill/>
              </a:ln>
              <a:solidFill>
                <a:srgbClr val="3D3F4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 name="直接连接符 2"/>
          <p:cNvCxnSpPr/>
          <p:nvPr/>
        </p:nvCxnSpPr>
        <p:spPr>
          <a:xfrm flipH="1">
            <a:off x="1761719" y="4487576"/>
            <a:ext cx="85826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007" y="240835"/>
            <a:ext cx="3114675" cy="1114425"/>
          </a:xfrm>
          <a:prstGeom prst="rect">
            <a:avLst/>
          </a:prstGeom>
        </p:spPr>
      </p:pic>
      <p:sp>
        <p:nvSpPr>
          <p:cNvPr id="2" name="文本框 1"/>
          <p:cNvSpPr txBox="1"/>
          <p:nvPr/>
        </p:nvSpPr>
        <p:spPr>
          <a:xfrm>
            <a:off x="4630844" y="3969897"/>
            <a:ext cx="4766300" cy="416909"/>
          </a:xfrm>
          <a:prstGeom prst="rect">
            <a:avLst/>
          </a:prstGeom>
          <a:noFill/>
        </p:spPr>
        <p:txBody>
          <a:bodyPr wrap="square" rtlCol="0">
            <a:spAutoFit/>
          </a:bodyPr>
          <a:lstStyle/>
          <a:p>
            <a:pPr>
              <a:lnSpc>
                <a:spcPct val="130000"/>
              </a:lnSpc>
            </a:pPr>
            <a:endParaRPr lang="zh-CN" altLang="en-US" dirty="0">
              <a:solidFill>
                <a:srgbClr val="071F65"/>
              </a:solidFill>
              <a:latin typeface="Arial" panose="020B0604020202090204" pitchFamily="34" charset="0"/>
              <a:ea typeface="微软雅黑" panose="020B0503020204020204" pitchFamily="34" charset="-122"/>
            </a:endParaRPr>
          </a:p>
        </p:txBody>
      </p:sp>
      <p:sp>
        <p:nvSpPr>
          <p:cNvPr id="4" name="文本框 3"/>
          <p:cNvSpPr txBox="1"/>
          <p:nvPr/>
        </p:nvSpPr>
        <p:spPr>
          <a:xfrm>
            <a:off x="332102" y="2776386"/>
            <a:ext cx="11527795" cy="830997"/>
          </a:xfrm>
          <a:prstGeom prst="rect">
            <a:avLst/>
          </a:prstGeom>
          <a:noFill/>
        </p:spPr>
        <p:txBody>
          <a:bodyPr wrap="square" rtlCol="0">
            <a:spAutoFit/>
          </a:bodyPr>
          <a:lstStyle/>
          <a:p>
            <a:pPr algn="ctr" defTabSz="457200">
              <a:defRPr/>
            </a:pPr>
            <a:r>
              <a:rPr lang="zh-CN" altLang="en-US" sz="4800" b="1" dirty="0">
                <a:solidFill>
                  <a:srgbClr val="071F65"/>
                </a:solidFill>
                <a:latin typeface="微软雅黑" panose="020B0503020204020204" pitchFamily="34" charset="-122"/>
                <a:ea typeface="微软雅黑" panose="020B0503020204020204" pitchFamily="34" charset="-122"/>
              </a:rPr>
              <a:t>基于</a:t>
            </a:r>
            <a:r>
              <a:rPr lang="en-US" altLang="zh-CN" sz="4800" b="1" dirty="0">
                <a:solidFill>
                  <a:srgbClr val="071F65"/>
                </a:solidFill>
                <a:latin typeface="微软雅黑" panose="020B0503020204020204" pitchFamily="34" charset="-122"/>
                <a:ea typeface="微软雅黑" panose="020B0503020204020204" pitchFamily="34" charset="-122"/>
              </a:rPr>
              <a:t>Vision-Mamba</a:t>
            </a:r>
            <a:r>
              <a:rPr lang="zh-CN" altLang="en-US" sz="4800" b="1" dirty="0">
                <a:solidFill>
                  <a:srgbClr val="071F65"/>
                </a:solidFill>
                <a:latin typeface="微软雅黑" panose="020B0503020204020204" pitchFamily="34" charset="-122"/>
                <a:ea typeface="微软雅黑" panose="020B0503020204020204" pitchFamily="34" charset="-122"/>
              </a:rPr>
              <a:t>的细胞弱监督分割</a:t>
            </a:r>
          </a:p>
        </p:txBody>
      </p:sp>
    </p:spTree>
  </p:cSld>
  <p:clrMapOvr>
    <a:masterClrMapping/>
  </p:clrMapOvr>
  <p:transition spd="med" advTm="1764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10600" y="5395597"/>
            <a:ext cx="2743200" cy="365125"/>
          </a:xfrm>
        </p:spPr>
        <p:txBody>
          <a:bodyPr/>
          <a:lstStyle/>
          <a:p>
            <a:fld id="{23DA680B-B80A-2545-AB30-B9870FE9052E}" type="slidenum">
              <a:rPr kumimoji="1" lang="zh-CN" altLang="en-US" smtClean="0"/>
              <a:t>10</a:t>
            </a:fld>
            <a:endParaRPr kumimoji="1" lang="zh-CN" altLang="en-US"/>
          </a:p>
        </p:txBody>
      </p:sp>
      <p:sp>
        <p:nvSpPr>
          <p:cNvPr id="5" name="文本框 4"/>
          <p:cNvSpPr txBox="1"/>
          <p:nvPr/>
        </p:nvSpPr>
        <p:spPr>
          <a:xfrm>
            <a:off x="0" y="0"/>
            <a:ext cx="10598150" cy="3202305"/>
          </a:xfrm>
          <a:prstGeom prst="rect">
            <a:avLst/>
          </a:prstGeom>
          <a:noFill/>
        </p:spPr>
        <p:txBody>
          <a:bodyPr wrap="square" rtlCol="0">
            <a:noAutofit/>
          </a:bodyPr>
          <a:lstStyle/>
          <a:p>
            <a:pPr algn="l">
              <a:lnSpc>
                <a:spcPct val="130000"/>
              </a:lnSpc>
              <a:buClrTx/>
              <a:buSzTx/>
              <a:buFontTx/>
            </a:pPr>
            <a:r>
              <a:rPr lang="zh-CN" altLang="en-US" sz="2800" b="1" dirty="0">
                <a:solidFill>
                  <a:srgbClr val="002060"/>
                </a:solidFill>
                <a:latin typeface="Arial" panose="020B0604020202090204" pitchFamily="34" charset="0"/>
                <a:ea typeface="微软雅黑" panose="020B0503020204020204" pitchFamily="34" charset="-122"/>
              </a:rPr>
              <a:t>训练数据及数据增强</a:t>
            </a:r>
            <a:endParaRPr lang="zh-CN" altLang="en-US" sz="1600" dirty="0">
              <a:latin typeface="Arial" panose="020B0604020202090204" pitchFamily="34" charset="0"/>
              <a:ea typeface="微软雅黑" panose="020B0503020204020204" pitchFamily="34" charset="-122"/>
            </a:endParaRPr>
          </a:p>
          <a:p>
            <a:pPr indent="0">
              <a:lnSpc>
                <a:spcPct val="130000"/>
              </a:lnSpc>
              <a:buFont typeface="Arial" panose="020B0604020202090204" pitchFamily="34" charset="0"/>
              <a:buNone/>
            </a:pPr>
            <a:endParaRPr lang="zh-CN" altLang="en-US" sz="1800" b="1" dirty="0">
              <a:latin typeface="Arial" panose="020B0604020202090204" pitchFamily="34" charset="0"/>
              <a:ea typeface="微软雅黑" panose="020B0503020204020204" pitchFamily="34" charset="-122"/>
            </a:endParaRPr>
          </a:p>
          <a:p>
            <a:pPr indent="0">
              <a:lnSpc>
                <a:spcPct val="130000"/>
              </a:lnSpc>
              <a:buFont typeface="Arial" panose="020B0604020202090204" pitchFamily="34" charset="0"/>
              <a:buNone/>
            </a:pPr>
            <a:r>
              <a:rPr lang="zh-CN" altLang="en-US" sz="1800" b="1" dirty="0">
                <a:latin typeface="Arial" panose="020B0604020202090204" pitchFamily="34" charset="0"/>
                <a:ea typeface="微软雅黑" panose="020B0503020204020204" pitchFamily="34" charset="-122"/>
              </a:rPr>
              <a:t>两种新颖的细胞感知增强方法</a:t>
            </a:r>
          </a:p>
          <a:p>
            <a:pPr marL="285750" indent="-285750">
              <a:lnSpc>
                <a:spcPct val="130000"/>
              </a:lnSpc>
              <a:buFont typeface="Arial" panose="020B0604020202090204" pitchFamily="34" charset="0"/>
              <a:buChar char="•"/>
            </a:pPr>
            <a:r>
              <a:rPr lang="zh-CN" altLang="en-US" sz="1800" dirty="0">
                <a:latin typeface="Arial" panose="020B0604020202090204" pitchFamily="34" charset="0"/>
                <a:ea typeface="微软雅黑" panose="020B0503020204020204" pitchFamily="34" charset="-122"/>
              </a:rPr>
              <a:t>边界像素排除：排除了标签中的边界像素。边界排除仅在预训练阶段采用</a:t>
            </a:r>
          </a:p>
          <a:p>
            <a:pPr marL="285750" indent="-285750">
              <a:lnSpc>
                <a:spcPct val="130000"/>
              </a:lnSpc>
              <a:buFont typeface="Arial" panose="020B0604020202090204" pitchFamily="34" charset="0"/>
              <a:buChar char="•"/>
            </a:pPr>
            <a:r>
              <a:rPr lang="zh-CN" altLang="en-US" sz="1800" dirty="0">
                <a:latin typeface="Arial" panose="020B0604020202090204" pitchFamily="34" charset="0"/>
                <a:ea typeface="微软雅黑" panose="020B0503020204020204" pitchFamily="34" charset="-122"/>
              </a:rPr>
              <a:t>细胞强度多样化：</a:t>
            </a:r>
            <a:r>
              <a:rPr lang="zh-CN" altLang="en-US" dirty="0">
                <a:latin typeface="Arial" panose="020B0604020202090204" pitchFamily="34" charset="0"/>
                <a:ea typeface="微软雅黑" panose="020B0503020204020204" pitchFamily="34" charset="-122"/>
                <a:sym typeface="+mn-ea"/>
              </a:rPr>
              <a:t>由于测试时间内同一图像中的细胞强度可能不同，因此我们明智地随机化图像中的强度。</a:t>
            </a:r>
            <a:endParaRPr lang="zh-CN" altLang="en-US" sz="1800" dirty="0">
              <a:latin typeface="Arial" panose="020B0604020202090204" pitchFamily="34" charset="0"/>
              <a:ea typeface="微软雅黑" panose="020B0503020204020204" pitchFamily="34" charset="-122"/>
            </a:endParaRPr>
          </a:p>
          <a:p>
            <a:pPr indent="0">
              <a:lnSpc>
                <a:spcPct val="130000"/>
              </a:lnSpc>
              <a:buFont typeface="Arial" panose="020B0604020202090204" pitchFamily="34" charset="0"/>
              <a:buNone/>
            </a:pPr>
            <a:endParaRPr lang="zh-CN" altLang="en-US" sz="1800" dirty="0">
              <a:latin typeface="Arial" panose="020B0604020202090204" pitchFamily="34" charset="0"/>
              <a:ea typeface="微软雅黑" panose="020B0503020204020204" pitchFamily="34" charset="-122"/>
            </a:endParaRPr>
          </a:p>
        </p:txBody>
      </p:sp>
      <p:sp>
        <p:nvSpPr>
          <p:cNvPr id="12" name="文本框 11"/>
          <p:cNvSpPr txBox="1"/>
          <p:nvPr/>
        </p:nvSpPr>
        <p:spPr>
          <a:xfrm>
            <a:off x="6521450" y="2835910"/>
            <a:ext cx="1555750" cy="365125"/>
          </a:xfrm>
          <a:prstGeom prst="rect">
            <a:avLst/>
          </a:prstGeom>
          <a:noFill/>
        </p:spPr>
        <p:txBody>
          <a:bodyPr wrap="square" rtlCol="0">
            <a:noAutofit/>
          </a:bodyPr>
          <a:lstStyle/>
          <a:p>
            <a:pPr algn="ctr">
              <a:lnSpc>
                <a:spcPct val="130000"/>
              </a:lnSpc>
            </a:pPr>
            <a:r>
              <a:rPr lang="zh-CN" altLang="en-US" sz="1400" b="1" dirty="0">
                <a:latin typeface="Arial" panose="020B0604020202090204" pitchFamily="34" charset="0"/>
                <a:ea typeface="微软雅黑" panose="020B0503020204020204" pitchFamily="34" charset="-122"/>
                <a:sym typeface="+mn-ea"/>
              </a:rPr>
              <a:t>细胞强度多样化</a:t>
            </a:r>
            <a:endParaRPr lang="zh-CN" altLang="en-US" sz="1400" b="1" dirty="0">
              <a:latin typeface="Arial" panose="020B0604020202090204" pitchFamily="34" charset="0"/>
              <a:ea typeface="微软雅黑" panose="020B0503020204020204" pitchFamily="34" charset="-122"/>
            </a:endParaRPr>
          </a:p>
          <a:p>
            <a:pPr algn="ctr">
              <a:lnSpc>
                <a:spcPct val="130000"/>
              </a:lnSpc>
            </a:pPr>
            <a:endParaRPr lang="zh-CN" altLang="en-US" sz="1400" dirty="0">
              <a:latin typeface="Arial" panose="020B0604020202090204" pitchFamily="34" charset="0"/>
              <a:ea typeface="微软雅黑" panose="020B0503020204020204" pitchFamily="34" charset="-122"/>
            </a:endParaRPr>
          </a:p>
        </p:txBody>
      </p:sp>
      <p:sp>
        <p:nvSpPr>
          <p:cNvPr id="13" name="文本框 12"/>
          <p:cNvSpPr txBox="1"/>
          <p:nvPr/>
        </p:nvSpPr>
        <p:spPr>
          <a:xfrm>
            <a:off x="1751965" y="2835910"/>
            <a:ext cx="2743835" cy="294005"/>
          </a:xfrm>
          <a:prstGeom prst="rect">
            <a:avLst/>
          </a:prstGeom>
          <a:noFill/>
        </p:spPr>
        <p:txBody>
          <a:bodyPr wrap="square" rtlCol="0">
            <a:noAutofit/>
          </a:bodyPr>
          <a:lstStyle/>
          <a:p>
            <a:pPr algn="ctr">
              <a:lnSpc>
                <a:spcPct val="130000"/>
              </a:lnSpc>
            </a:pPr>
            <a:r>
              <a:rPr lang="zh-CN" altLang="en-US" sz="1400" b="1" dirty="0">
                <a:latin typeface="Arial" panose="020B0604020202090204" pitchFamily="34" charset="0"/>
                <a:ea typeface="微软雅黑" panose="020B0503020204020204" pitchFamily="34" charset="-122"/>
                <a:sym typeface="+mn-ea"/>
              </a:rPr>
              <a:t>排除了标签中的边界像素</a:t>
            </a:r>
            <a:endParaRPr lang="zh-CN" altLang="en-US" sz="1400" b="1" dirty="0">
              <a:latin typeface="Arial" panose="020B0604020202090204" pitchFamily="34" charset="0"/>
              <a:ea typeface="微软雅黑" panose="020B0503020204020204" pitchFamily="34" charset="-122"/>
            </a:endParaRPr>
          </a:p>
          <a:p>
            <a:pPr algn="ctr">
              <a:lnSpc>
                <a:spcPct val="130000"/>
              </a:lnSpc>
            </a:pPr>
            <a:endParaRPr lang="zh-CN" altLang="en-US" sz="1400" dirty="0">
              <a:latin typeface="Arial" panose="020B0604020202090204" pitchFamily="34" charset="0"/>
              <a:ea typeface="微软雅黑" panose="020B0503020204020204" pitchFamily="34" charset="-122"/>
            </a:endParaRPr>
          </a:p>
        </p:txBody>
      </p:sp>
      <p:pic>
        <p:nvPicPr>
          <p:cNvPr id="14" name="图片 13"/>
          <p:cNvPicPr>
            <a:picLocks noChangeAspect="1"/>
          </p:cNvPicPr>
          <p:nvPr>
            <p:custDataLst>
              <p:tags r:id="rId1"/>
            </p:custDataLst>
          </p:nvPr>
        </p:nvPicPr>
        <p:blipFill>
          <a:blip r:embed="rId5"/>
          <a:stretch>
            <a:fillRect/>
          </a:stretch>
        </p:blipFill>
        <p:spPr>
          <a:xfrm>
            <a:off x="0" y="3129915"/>
            <a:ext cx="12192000" cy="2767330"/>
          </a:xfrm>
          <a:prstGeom prst="rect">
            <a:avLst/>
          </a:prstGeom>
        </p:spPr>
      </p:pic>
      <p:sp>
        <p:nvSpPr>
          <p:cNvPr id="15" name="文本框 14"/>
          <p:cNvSpPr txBox="1"/>
          <p:nvPr>
            <p:custDataLst>
              <p:tags r:id="rId2"/>
            </p:custDataLst>
          </p:nvPr>
        </p:nvSpPr>
        <p:spPr>
          <a:xfrm>
            <a:off x="9798050" y="2835910"/>
            <a:ext cx="1555750" cy="365125"/>
          </a:xfrm>
          <a:prstGeom prst="rect">
            <a:avLst/>
          </a:prstGeom>
          <a:noFill/>
        </p:spPr>
        <p:txBody>
          <a:bodyPr wrap="square" rtlCol="0">
            <a:noAutofit/>
          </a:bodyPr>
          <a:lstStyle/>
          <a:p>
            <a:pPr algn="ctr">
              <a:lnSpc>
                <a:spcPct val="130000"/>
              </a:lnSpc>
            </a:pPr>
            <a:r>
              <a:rPr lang="zh-CN" altLang="en-US" sz="1400" b="1" dirty="0">
                <a:latin typeface="Arial" panose="020B0604020202090204" pitchFamily="34" charset="0"/>
                <a:ea typeface="微软雅黑" panose="020B0503020204020204" pitchFamily="34" charset="-122"/>
                <a:sym typeface="+mn-ea"/>
              </a:rPr>
              <a:t>增强后图像</a:t>
            </a:r>
          </a:p>
        </p:txBody>
      </p:sp>
    </p:spTree>
  </p:cSld>
  <p:clrMapOvr>
    <a:masterClrMapping/>
  </p:clrMapOvr>
  <p:transition spd="med">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9078" y="2556163"/>
            <a:ext cx="1146468"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rPr>
              <a:t>Part</a:t>
            </a:r>
            <a:r>
              <a:rPr lang="en-US" altLang="zh-CN" sz="7200" b="1" noProof="0" dirty="0">
                <a:solidFill>
                  <a:srgbClr val="FFFFFF"/>
                </a:solidFill>
                <a:latin typeface="Arial" panose="020B0604020202090204"/>
                <a:ea typeface="微软雅黑" panose="020B0503020204020204" pitchFamily="34" charset="-122"/>
              </a:rPr>
              <a:t>3</a:t>
            </a:r>
            <a:endParaRPr kumimoji="0" lang="zh-CN" altLang="en-US" sz="7200" b="1"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sp>
        <p:nvSpPr>
          <p:cNvPr id="4" name="矩形 3"/>
          <p:cNvSpPr/>
          <p:nvPr/>
        </p:nvSpPr>
        <p:spPr>
          <a:xfrm>
            <a:off x="5609241" y="2771606"/>
            <a:ext cx="2441694" cy="76944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chemeClr val="bg1"/>
                </a:solidFill>
                <a:effectLst/>
                <a:uLnTx/>
                <a:uFillTx/>
                <a:latin typeface="Arial" panose="020B0604020202090204"/>
                <a:ea typeface="微软雅黑" panose="020B0503020204020204" pitchFamily="34" charset="-122"/>
                <a:cs typeface="+mn-cs"/>
              </a:rPr>
              <a:t>实验结果</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913" y="1716274"/>
            <a:ext cx="1912757" cy="1912757"/>
          </a:xfrm>
          <a:prstGeom prst="rect">
            <a:avLst/>
          </a:prstGeom>
        </p:spPr>
      </p:pic>
      <p:grpSp>
        <p:nvGrpSpPr>
          <p:cNvPr id="5" name="组合 4"/>
          <p:cNvGrpSpPr/>
          <p:nvPr/>
        </p:nvGrpSpPr>
        <p:grpSpPr>
          <a:xfrm>
            <a:off x="8605134" y="2966800"/>
            <a:ext cx="184731" cy="1148493"/>
            <a:chOff x="9140243" y="2649839"/>
            <a:chExt cx="184731" cy="1148493"/>
          </a:xfrm>
        </p:grpSpPr>
        <p:sp>
          <p:nvSpPr>
            <p:cNvPr id="6" name="矩形 5"/>
            <p:cNvSpPr/>
            <p:nvPr/>
          </p:nvSpPr>
          <p:spPr>
            <a:xfrm>
              <a:off x="9140243" y="2649839"/>
              <a:ext cx="1847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sp>
          <p:nvSpPr>
            <p:cNvPr id="7" name="矩形 6"/>
            <p:cNvSpPr/>
            <p:nvPr/>
          </p:nvSpPr>
          <p:spPr>
            <a:xfrm>
              <a:off x="9140243" y="3183604"/>
              <a:ext cx="1847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sp>
          <p:nvSpPr>
            <p:cNvPr id="8" name="矩形 7"/>
            <p:cNvSpPr/>
            <p:nvPr/>
          </p:nvSpPr>
          <p:spPr>
            <a:xfrm>
              <a:off x="9140243" y="3429000"/>
              <a:ext cx="1847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grpSp>
    </p:spTree>
  </p:cSld>
  <p:clrMapOvr>
    <a:masterClrMapping/>
  </p:clrMapOvr>
  <p:transition spd="med" advTm="194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770" y="369869"/>
            <a:ext cx="12192000" cy="3202305"/>
          </a:xfrm>
          <a:prstGeom prst="rect">
            <a:avLst/>
          </a:prstGeom>
          <a:noFill/>
        </p:spPr>
        <p:txBody>
          <a:bodyPr wrap="square" rtlCol="0">
            <a:noAutofit/>
          </a:bodyPr>
          <a:lstStyle/>
          <a:p>
            <a:pPr algn="l">
              <a:lnSpc>
                <a:spcPct val="130000"/>
              </a:lnSpc>
              <a:buClrTx/>
              <a:buSzTx/>
              <a:buFontTx/>
            </a:pPr>
            <a:r>
              <a:rPr lang="zh-CN" altLang="en-US" sz="2800" b="1" dirty="0">
                <a:solidFill>
                  <a:srgbClr val="002060"/>
                </a:solidFill>
                <a:latin typeface="Arial" panose="020B0604020202090204" pitchFamily="34" charset="0"/>
                <a:ea typeface="微软雅黑" panose="020B0503020204020204" pitchFamily="34" charset="-122"/>
              </a:rPr>
              <a:t>参数量对比</a:t>
            </a:r>
            <a:endParaRPr lang="en-US" altLang="zh-CN" sz="2800" b="1" dirty="0">
              <a:solidFill>
                <a:srgbClr val="002060"/>
              </a:solidFill>
              <a:latin typeface="Arial" panose="020B0604020202090204" pitchFamily="34" charset="0"/>
              <a:ea typeface="微软雅黑" panose="020B0503020204020204" pitchFamily="34" charset="-122"/>
            </a:endParaRPr>
          </a:p>
          <a:p>
            <a:pPr algn="l">
              <a:lnSpc>
                <a:spcPct val="130000"/>
              </a:lnSpc>
              <a:buClrTx/>
              <a:buSzTx/>
              <a:buFontTx/>
            </a:pPr>
            <a:endParaRPr lang="zh-CN" altLang="en-US" dirty="0">
              <a:latin typeface="Arial" panose="020B0604020202090204" pitchFamily="34" charset="0"/>
              <a:ea typeface="微软雅黑" panose="020B0503020204020204" pitchFamily="34" charset="-122"/>
            </a:endParaRPr>
          </a:p>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rPr>
              <a:t>我们使用</a:t>
            </a:r>
            <a:r>
              <a:rPr lang="en-US" altLang="zh-CN" dirty="0" err="1">
                <a:latin typeface="Arial" panose="020B0604020202090204" pitchFamily="34" charset="0"/>
                <a:ea typeface="微软雅黑" panose="020B0503020204020204" pitchFamily="34" charset="-122"/>
              </a:rPr>
              <a:t>thop</a:t>
            </a:r>
            <a:r>
              <a:rPr lang="zh-CN" altLang="en-US" dirty="0">
                <a:latin typeface="Arial" panose="020B0604020202090204" pitchFamily="34" charset="0"/>
                <a:ea typeface="微软雅黑" panose="020B0503020204020204" pitchFamily="34" charset="-122"/>
              </a:rPr>
              <a:t>库对</a:t>
            </a:r>
            <a:r>
              <a:rPr lang="en-US" altLang="zh-CN" dirty="0">
                <a:latin typeface="Arial" panose="020B0604020202090204" pitchFamily="34" charset="0"/>
                <a:ea typeface="微软雅黑" panose="020B0503020204020204" pitchFamily="34" charset="-122"/>
              </a:rPr>
              <a:t>MEDIAR-FORMER</a:t>
            </a:r>
            <a:r>
              <a:rPr lang="zh-CN" altLang="en-US" dirty="0">
                <a:latin typeface="Arial" panose="020B0604020202090204" pitchFamily="34" charset="0"/>
                <a:ea typeface="微软雅黑" panose="020B0503020204020204" pitchFamily="34" charset="-122"/>
              </a:rPr>
              <a:t>与</a:t>
            </a:r>
            <a:r>
              <a:rPr lang="en-US" altLang="zh-CN" dirty="0">
                <a:latin typeface="Arial" panose="020B0604020202090204" pitchFamily="34" charset="0"/>
                <a:ea typeface="微软雅黑" panose="020B0503020204020204" pitchFamily="34" charset="-122"/>
              </a:rPr>
              <a:t>MEDIAR-MAMBA</a:t>
            </a:r>
            <a:r>
              <a:rPr lang="zh-CN" altLang="en-US" dirty="0">
                <a:latin typeface="Arial" panose="020B0604020202090204" pitchFamily="34" charset="0"/>
                <a:ea typeface="微软雅黑" panose="020B0503020204020204" pitchFamily="34" charset="-122"/>
              </a:rPr>
              <a:t>的计算量与参数量进行了对比，实验结果显示</a:t>
            </a:r>
            <a:r>
              <a:rPr lang="en-US" altLang="zh-CN" dirty="0">
                <a:latin typeface="Arial" panose="020B0604020202090204" pitchFamily="34" charset="0"/>
                <a:ea typeface="微软雅黑" panose="020B0503020204020204" pitchFamily="34" charset="-122"/>
              </a:rPr>
              <a:t>MEDIAR-MAMBA</a:t>
            </a:r>
            <a:r>
              <a:rPr lang="zh-CN" altLang="en-US" dirty="0">
                <a:latin typeface="Arial" panose="020B0604020202090204" pitchFamily="34" charset="0"/>
                <a:ea typeface="微软雅黑" panose="020B0503020204020204" pitchFamily="34" charset="-122"/>
              </a:rPr>
              <a:t>的参数量仅为</a:t>
            </a:r>
            <a:r>
              <a:rPr lang="en-US" altLang="zh-CN" dirty="0">
                <a:latin typeface="Arial" panose="020B0604020202090204" pitchFamily="34" charset="0"/>
                <a:ea typeface="微软雅黑" panose="020B0503020204020204" pitchFamily="34" charset="-122"/>
              </a:rPr>
              <a:t>MEDIAR-FORMER</a:t>
            </a:r>
            <a:r>
              <a:rPr lang="zh-CN" altLang="en-US" dirty="0">
                <a:latin typeface="Arial" panose="020B0604020202090204" pitchFamily="34" charset="0"/>
                <a:ea typeface="微软雅黑" panose="020B0503020204020204" pitchFamily="34" charset="-122"/>
              </a:rPr>
              <a:t>的</a:t>
            </a:r>
            <a:r>
              <a:rPr lang="en-US" altLang="zh-CN" b="1" dirty="0">
                <a:latin typeface="Arial" panose="020B0604020202090204" pitchFamily="34" charset="0"/>
                <a:ea typeface="微软雅黑" panose="020B0503020204020204" pitchFamily="34" charset="-122"/>
              </a:rPr>
              <a:t>1/4</a:t>
            </a:r>
            <a:r>
              <a:rPr lang="zh-CN" altLang="en-US" dirty="0">
                <a:latin typeface="Arial" panose="020B0604020202090204" pitchFamily="34" charset="0"/>
                <a:ea typeface="微软雅黑" panose="020B0503020204020204" pitchFamily="34" charset="-122"/>
              </a:rPr>
              <a:t>，在</a:t>
            </a:r>
            <a:r>
              <a:rPr lang="en-US" altLang="zh-CN" dirty="0">
                <a:latin typeface="Arial" panose="020B0604020202090204" pitchFamily="34" charset="0"/>
                <a:ea typeface="微软雅黑" panose="020B0503020204020204" pitchFamily="34" charset="-122"/>
              </a:rPr>
              <a:t>1024*1024</a:t>
            </a:r>
            <a:r>
              <a:rPr lang="zh-CN" altLang="en-US" dirty="0">
                <a:latin typeface="Arial" panose="020B0604020202090204" pitchFamily="34" charset="0"/>
                <a:ea typeface="微软雅黑" panose="020B0503020204020204" pitchFamily="34" charset="-122"/>
              </a:rPr>
              <a:t>的图像尺寸下，</a:t>
            </a:r>
            <a:r>
              <a:rPr lang="en-US" altLang="zh-CN" dirty="0">
                <a:latin typeface="Arial" panose="020B0604020202090204" pitchFamily="34" charset="0"/>
                <a:ea typeface="微软雅黑" panose="020B0503020204020204" pitchFamily="34" charset="-122"/>
              </a:rPr>
              <a:t> MEDIAR-FORMER</a:t>
            </a:r>
            <a:r>
              <a:rPr lang="zh-CN" altLang="en-US" dirty="0">
                <a:latin typeface="Arial" panose="020B0604020202090204" pitchFamily="34" charset="0"/>
                <a:ea typeface="微软雅黑" panose="020B0503020204020204" pitchFamily="34" charset="-122"/>
              </a:rPr>
              <a:t>的计算量达到了</a:t>
            </a:r>
            <a:r>
              <a:rPr lang="en-US" altLang="zh-CN" dirty="0">
                <a:latin typeface="Arial" panose="020B0604020202090204" pitchFamily="34" charset="0"/>
                <a:ea typeface="微软雅黑" panose="020B0503020204020204" pitchFamily="34" charset="-122"/>
              </a:rPr>
              <a:t>775.574GMACs</a:t>
            </a:r>
            <a:r>
              <a:rPr lang="zh-CN" altLang="en-US" dirty="0">
                <a:latin typeface="Arial" panose="020B0604020202090204" pitchFamily="34" charset="0"/>
                <a:ea typeface="微软雅黑" panose="020B0503020204020204" pitchFamily="34" charset="-122"/>
              </a:rPr>
              <a:t>，而</a:t>
            </a:r>
            <a:r>
              <a:rPr lang="en-US" altLang="zh-CN" dirty="0">
                <a:latin typeface="Arial" panose="020B0604020202090204" pitchFamily="34" charset="0"/>
                <a:ea typeface="微软雅黑" panose="020B0503020204020204" pitchFamily="34" charset="-122"/>
              </a:rPr>
              <a:t>MEDIAR-MAMBA</a:t>
            </a:r>
            <a:r>
              <a:rPr lang="zh-CN" altLang="en-US" dirty="0">
                <a:latin typeface="Arial" panose="020B0604020202090204" pitchFamily="34" charset="0"/>
                <a:ea typeface="微软雅黑" panose="020B0503020204020204" pitchFamily="34" charset="-122"/>
              </a:rPr>
              <a:t>仅为</a:t>
            </a:r>
            <a:r>
              <a:rPr lang="en-US" altLang="zh-CN" dirty="0">
                <a:latin typeface="Arial" panose="020B0604020202090204" pitchFamily="34" charset="0"/>
                <a:ea typeface="微软雅黑" panose="020B0503020204020204" pitchFamily="34" charset="-122"/>
              </a:rPr>
              <a:t>126.848GMACs</a:t>
            </a:r>
            <a:endParaRPr lang="zh-CN" altLang="en-US" b="1" dirty="0">
              <a:latin typeface="Arial" panose="020B0604020202090204" pitchFamily="34" charset="0"/>
              <a:ea typeface="微软雅黑" panose="020B0503020204020204" pitchFamily="34" charset="-122"/>
            </a:endParaRPr>
          </a:p>
        </p:txBody>
      </p:sp>
      <p:graphicFrame>
        <p:nvGraphicFramePr>
          <p:cNvPr id="2" name="表格 2">
            <a:extLst>
              <a:ext uri="{FF2B5EF4-FFF2-40B4-BE49-F238E27FC236}">
                <a16:creationId xmlns:a16="http://schemas.microsoft.com/office/drawing/2014/main" id="{42DBC76E-7C88-49C5-81FA-B50BF8523AD5}"/>
              </a:ext>
            </a:extLst>
          </p:cNvPr>
          <p:cNvGraphicFramePr>
            <a:graphicFrameLocks noGrp="1"/>
          </p:cNvGraphicFramePr>
          <p:nvPr>
            <p:extLst>
              <p:ext uri="{D42A27DB-BD31-4B8C-83A1-F6EECF244321}">
                <p14:modId xmlns:p14="http://schemas.microsoft.com/office/powerpoint/2010/main" val="3392481563"/>
              </p:ext>
            </p:extLst>
          </p:nvPr>
        </p:nvGraphicFramePr>
        <p:xfrm>
          <a:off x="647272" y="3572174"/>
          <a:ext cx="11054995" cy="1752600"/>
        </p:xfrm>
        <a:graphic>
          <a:graphicData uri="http://schemas.openxmlformats.org/drawingml/2006/table">
            <a:tbl>
              <a:tblPr firstRow="1" bandRow="1">
                <a:tableStyleId>{7DF18680-E054-41AD-8BC1-D1AEF772440D}</a:tableStyleId>
              </a:tblPr>
              <a:tblGrid>
                <a:gridCol w="1770527">
                  <a:extLst>
                    <a:ext uri="{9D8B030D-6E8A-4147-A177-3AD203B41FA5}">
                      <a16:colId xmlns:a16="http://schemas.microsoft.com/office/drawing/2014/main" val="2570922653"/>
                    </a:ext>
                  </a:extLst>
                </a:gridCol>
                <a:gridCol w="5192825">
                  <a:extLst>
                    <a:ext uri="{9D8B030D-6E8A-4147-A177-3AD203B41FA5}">
                      <a16:colId xmlns:a16="http://schemas.microsoft.com/office/drawing/2014/main" val="1327642728"/>
                    </a:ext>
                  </a:extLst>
                </a:gridCol>
                <a:gridCol w="4091643">
                  <a:extLst>
                    <a:ext uri="{9D8B030D-6E8A-4147-A177-3AD203B41FA5}">
                      <a16:colId xmlns:a16="http://schemas.microsoft.com/office/drawing/2014/main" val="2984506741"/>
                    </a:ext>
                  </a:extLst>
                </a:gridCol>
              </a:tblGrid>
              <a:tr h="370840">
                <a:tc>
                  <a:txBody>
                    <a:bodyPr/>
                    <a:lstStyle/>
                    <a:p>
                      <a:pPr algn="ctr"/>
                      <a:endParaRPr lang="zh-CN" altLang="en-US" dirty="0"/>
                    </a:p>
                  </a:txBody>
                  <a:tcPr/>
                </a:tc>
                <a:tc>
                  <a:txBody>
                    <a:bodyPr/>
                    <a:lstStyle/>
                    <a:p>
                      <a:pPr algn="ctr"/>
                      <a:r>
                        <a:rPr lang="en-US" altLang="zh-CN" dirty="0">
                          <a:solidFill>
                            <a:schemeClr val="tx1"/>
                          </a:solidFill>
                        </a:rPr>
                        <a:t>MEDIAR-FORMER</a:t>
                      </a:r>
                      <a:endParaRPr lang="zh-CN" altLang="en-US" dirty="0">
                        <a:solidFill>
                          <a:schemeClr val="tx1"/>
                        </a:solidFill>
                      </a:endParaRPr>
                    </a:p>
                  </a:txBody>
                  <a:tcPr/>
                </a:tc>
                <a:tc>
                  <a:txBody>
                    <a:bodyPr/>
                    <a:lstStyle/>
                    <a:p>
                      <a:pPr algn="ctr"/>
                      <a:r>
                        <a:rPr lang="en-US" altLang="zh-CN" dirty="0">
                          <a:solidFill>
                            <a:schemeClr val="tx1"/>
                          </a:solidFill>
                        </a:rPr>
                        <a:t>MEDIAR-MAMBA</a:t>
                      </a:r>
                      <a:endParaRPr lang="zh-CN" altLang="en-US" dirty="0">
                        <a:solidFill>
                          <a:schemeClr val="tx1"/>
                        </a:solidFill>
                      </a:endParaRPr>
                    </a:p>
                  </a:txBody>
                  <a:tcPr/>
                </a:tc>
                <a:extLst>
                  <a:ext uri="{0D108BD9-81ED-4DB2-BD59-A6C34878D82A}">
                    <a16:rowId xmlns:a16="http://schemas.microsoft.com/office/drawing/2014/main" val="1318688955"/>
                  </a:ext>
                </a:extLst>
              </a:tr>
              <a:tr h="370840">
                <a:tc>
                  <a:txBody>
                    <a:bodyPr/>
                    <a:lstStyle/>
                    <a:p>
                      <a:pPr algn="ctr"/>
                      <a:r>
                        <a:rPr lang="zh-CN" altLang="en-US" dirty="0"/>
                        <a:t>模型主要参数</a:t>
                      </a:r>
                    </a:p>
                  </a:txBody>
                  <a:tcPr/>
                </a:tc>
                <a:tc>
                  <a:txBody>
                    <a:bodyPr/>
                    <a:lstStyle/>
                    <a:p>
                      <a:pPr algn="ctr"/>
                      <a:r>
                        <a:rPr lang="fr-FR" altLang="zh-CN" sz="1800" b="0" kern="1200" dirty="0">
                          <a:solidFill>
                            <a:schemeClr val="dk1"/>
                          </a:solidFill>
                          <a:effectLst/>
                        </a:rPr>
                        <a:t>decoder_channels=(1024, 512, 256, 128, 64) </a:t>
                      </a:r>
                    </a:p>
                    <a:p>
                      <a:pPr algn="ctr"/>
                      <a:r>
                        <a:rPr lang="fr-FR" altLang="zh-CN" sz="1800" b="0" kern="1200" dirty="0">
                          <a:solidFill>
                            <a:schemeClr val="dk1"/>
                          </a:solidFill>
                          <a:effectLst/>
                        </a:rPr>
                        <a:t>decoder_pab_channels=256</a:t>
                      </a:r>
                      <a:endParaRPr lang="fr-FR" altLang="zh-CN" sz="1800" b="0" kern="1200" dirty="0">
                        <a:solidFill>
                          <a:schemeClr val="dk1"/>
                        </a:solidFill>
                        <a:effectLst/>
                        <a:latin typeface="+mn-lt"/>
                        <a:ea typeface="+mn-ea"/>
                        <a:cs typeface="+mn-cs"/>
                      </a:endParaRPr>
                    </a:p>
                  </a:txBody>
                  <a:tcPr/>
                </a:tc>
                <a:tc>
                  <a:txBody>
                    <a:bodyPr/>
                    <a:lstStyle/>
                    <a:p>
                      <a:pPr algn="ctr"/>
                      <a:r>
                        <a:rPr lang="en-US" altLang="zh-CN" sz="1800" b="0" kern="1200" dirty="0">
                          <a:solidFill>
                            <a:schemeClr val="dk1"/>
                          </a:solidFill>
                          <a:effectLst/>
                        </a:rPr>
                        <a:t>depths=[2, 2, 9, 2]</a:t>
                      </a:r>
                    </a:p>
                    <a:p>
                      <a:pPr algn="ctr"/>
                      <a:r>
                        <a:rPr lang="en-US" altLang="zh-CN" sz="1800" b="0" kern="1200" dirty="0" err="1">
                          <a:solidFill>
                            <a:schemeClr val="dk1"/>
                          </a:solidFill>
                          <a:effectLst/>
                        </a:rPr>
                        <a:t>depths_decoder</a:t>
                      </a:r>
                      <a:r>
                        <a:rPr lang="en-US" altLang="zh-CN" sz="1800" b="0" kern="1200" dirty="0">
                          <a:solidFill>
                            <a:schemeClr val="dk1"/>
                          </a:solidFill>
                          <a:effectLst/>
                        </a:rPr>
                        <a:t>=[2, 9, 2, 2]</a:t>
                      </a:r>
                      <a:endParaRPr lang="en-US" altLang="zh-CN"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22146561"/>
                  </a:ext>
                </a:extLst>
              </a:tr>
              <a:tr h="370840">
                <a:tc>
                  <a:txBody>
                    <a:bodyPr/>
                    <a:lstStyle/>
                    <a:p>
                      <a:pPr algn="ctr"/>
                      <a:r>
                        <a:rPr lang="zh-CN" altLang="en-US" dirty="0"/>
                        <a:t>参数量</a:t>
                      </a:r>
                      <a:r>
                        <a:rPr lang="en-US" altLang="zh-CN" dirty="0"/>
                        <a:t>(M)</a:t>
                      </a:r>
                      <a:endParaRPr lang="zh-CN" altLang="en-US" dirty="0"/>
                    </a:p>
                  </a:txBody>
                  <a:tcPr/>
                </a:tc>
                <a:tc>
                  <a:txBody>
                    <a:bodyPr/>
                    <a:lstStyle/>
                    <a:p>
                      <a:pPr algn="ctr"/>
                      <a:r>
                        <a:rPr lang="en-US" altLang="zh-CN" dirty="0"/>
                        <a:t>121.304</a:t>
                      </a:r>
                      <a:endParaRPr lang="zh-CN" altLang="en-US" dirty="0"/>
                    </a:p>
                  </a:txBody>
                  <a:tcPr/>
                </a:tc>
                <a:tc>
                  <a:txBody>
                    <a:bodyPr/>
                    <a:lstStyle/>
                    <a:p>
                      <a:pPr algn="ctr"/>
                      <a:r>
                        <a:rPr lang="en-US" altLang="zh-CN" dirty="0"/>
                        <a:t>34.627</a:t>
                      </a:r>
                      <a:endParaRPr lang="zh-CN" altLang="en-US" dirty="0"/>
                    </a:p>
                  </a:txBody>
                  <a:tcPr/>
                </a:tc>
                <a:extLst>
                  <a:ext uri="{0D108BD9-81ED-4DB2-BD59-A6C34878D82A}">
                    <a16:rowId xmlns:a16="http://schemas.microsoft.com/office/drawing/2014/main" val="2443762407"/>
                  </a:ext>
                </a:extLst>
              </a:tr>
              <a:tr h="370840">
                <a:tc>
                  <a:txBody>
                    <a:bodyPr/>
                    <a:lstStyle/>
                    <a:p>
                      <a:pPr algn="ctr"/>
                      <a:r>
                        <a:rPr lang="zh-CN" altLang="en-US" dirty="0"/>
                        <a:t>计算量</a:t>
                      </a:r>
                      <a:r>
                        <a:rPr lang="en-US" altLang="zh-CN" dirty="0"/>
                        <a:t>(GMACs)</a:t>
                      </a:r>
                      <a:endParaRPr lang="zh-CN" altLang="en-US" dirty="0"/>
                    </a:p>
                  </a:txBody>
                  <a:tcPr/>
                </a:tc>
                <a:tc>
                  <a:txBody>
                    <a:bodyPr/>
                    <a:lstStyle/>
                    <a:p>
                      <a:pPr algn="ctr"/>
                      <a:r>
                        <a:rPr lang="en-US" altLang="zh-CN" dirty="0"/>
                        <a:t>775.574</a:t>
                      </a:r>
                      <a:endParaRPr lang="zh-CN" altLang="en-US" dirty="0"/>
                    </a:p>
                  </a:txBody>
                  <a:tcPr/>
                </a:tc>
                <a:tc>
                  <a:txBody>
                    <a:bodyPr/>
                    <a:lstStyle/>
                    <a:p>
                      <a:pPr algn="ctr"/>
                      <a:r>
                        <a:rPr lang="en-US" altLang="zh-CN" dirty="0"/>
                        <a:t>126.848</a:t>
                      </a:r>
                      <a:endParaRPr lang="zh-CN" altLang="en-US" dirty="0"/>
                    </a:p>
                  </a:txBody>
                  <a:tcPr/>
                </a:tc>
                <a:extLst>
                  <a:ext uri="{0D108BD9-81ED-4DB2-BD59-A6C34878D82A}">
                    <a16:rowId xmlns:a16="http://schemas.microsoft.com/office/drawing/2014/main" val="2828416095"/>
                  </a:ext>
                </a:extLst>
              </a:tr>
            </a:tbl>
          </a:graphicData>
        </a:graphic>
      </p:graphicFrame>
    </p:spTree>
    <p:extLst>
      <p:ext uri="{BB962C8B-B14F-4D97-AF65-F5344CB8AC3E}">
        <p14:creationId xmlns:p14="http://schemas.microsoft.com/office/powerpoint/2010/main" val="4095803153"/>
      </p:ext>
    </p:extLst>
  </p:cSld>
  <p:clrMapOvr>
    <a:masterClrMapping/>
  </p:clrMapOvr>
  <p:transition spd="med">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49441"/>
            <a:ext cx="5054885" cy="4034909"/>
          </a:xfrm>
          <a:prstGeom prst="rect">
            <a:avLst/>
          </a:prstGeom>
          <a:noFill/>
        </p:spPr>
        <p:txBody>
          <a:bodyPr wrap="square" rtlCol="0">
            <a:noAutofit/>
          </a:bodyPr>
          <a:lstStyle/>
          <a:p>
            <a:pPr algn="l">
              <a:lnSpc>
                <a:spcPct val="130000"/>
              </a:lnSpc>
              <a:buClrTx/>
              <a:buSzTx/>
              <a:buFontTx/>
            </a:pPr>
            <a:r>
              <a:rPr lang="zh-CN" altLang="en-US" sz="2800" b="1" dirty="0">
                <a:solidFill>
                  <a:srgbClr val="002060"/>
                </a:solidFill>
                <a:latin typeface="Arial" panose="020B0604020202090204" pitchFamily="34" charset="0"/>
                <a:ea typeface="微软雅黑" panose="020B0503020204020204" pitchFamily="34" charset="-122"/>
              </a:rPr>
              <a:t>性能对比</a:t>
            </a:r>
            <a:endParaRPr lang="en-US" altLang="zh-CN" sz="2800" b="1" dirty="0">
              <a:solidFill>
                <a:srgbClr val="002060"/>
              </a:solidFill>
              <a:latin typeface="Arial" panose="020B0604020202090204" pitchFamily="34" charset="0"/>
              <a:ea typeface="微软雅黑" panose="020B0503020204020204" pitchFamily="34" charset="-122"/>
            </a:endParaRPr>
          </a:p>
          <a:p>
            <a:pPr algn="l">
              <a:lnSpc>
                <a:spcPct val="130000"/>
              </a:lnSpc>
              <a:buClrTx/>
              <a:buSzTx/>
              <a:buFontTx/>
            </a:pPr>
            <a:endParaRPr lang="zh-CN" altLang="en-US" dirty="0">
              <a:latin typeface="Arial" panose="020B0604020202090204" pitchFamily="34" charset="0"/>
              <a:ea typeface="微软雅黑" panose="020B0503020204020204" pitchFamily="34" charset="-122"/>
            </a:endParaRPr>
          </a:p>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rPr>
              <a:t>我们对比了</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MEDIAR-FORMER</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与</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MEDIAR-MAMBA</a:t>
            </a:r>
            <a:r>
              <a:rPr lang="zh-CN" altLang="en-US" dirty="0">
                <a:solidFill>
                  <a:srgbClr val="3D3F41"/>
                </a:solidFill>
                <a:latin typeface="Arial" panose="020B0604020202020204" pitchFamily="34" charset="0"/>
                <a:ea typeface="微软雅黑" panose="020B0503020204020204" pitchFamily="34" charset="-122"/>
              </a:rPr>
              <a:t>使用</a:t>
            </a:r>
            <a:r>
              <a:rPr lang="zh-CN" altLang="en-US" b="1" dirty="0">
                <a:latin typeface="Arial" panose="020B0604020202020204" pitchFamily="34" charset="0"/>
                <a:ea typeface="微软雅黑" panose="020B0503020204020204" pitchFamily="34" charset="-122"/>
              </a:rPr>
              <a:t>公开数据集训练</a:t>
            </a:r>
            <a:r>
              <a:rPr lang="en-US" altLang="zh-CN" b="1" dirty="0">
                <a:latin typeface="Arial" panose="020B0604020202020204" pitchFamily="34" charset="0"/>
                <a:ea typeface="微软雅黑" panose="020B0503020204020204" pitchFamily="34" charset="-122"/>
              </a:rPr>
              <a:t>80 epochs</a:t>
            </a:r>
            <a:r>
              <a:rPr lang="zh-CN" altLang="en-US" dirty="0">
                <a:solidFill>
                  <a:srgbClr val="3D3F41"/>
                </a:solidFill>
                <a:latin typeface="Arial" panose="020B0604020202020204" pitchFamily="34" charset="0"/>
                <a:ea typeface="微软雅黑" panose="020B0503020204020204" pitchFamily="34" charset="-122"/>
              </a:rPr>
              <a:t>后在比赛验证集上的性能，其中</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MEDIAR-FORMER</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使用了</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4</a:t>
            </a:r>
            <a:r>
              <a:rPr lang="zh-CN" altLang="en-US" dirty="0">
                <a:solidFill>
                  <a:srgbClr val="3D3F41"/>
                </a:solidFill>
                <a:latin typeface="Arial" panose="020B0604020202020204" pitchFamily="34" charset="0"/>
                <a:ea typeface="微软雅黑" panose="020B0503020204020204" pitchFamily="34" charset="-122"/>
              </a:rPr>
              <a:t>种公开数据集，</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 MEDIAR-MAMBA</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使用了其中的</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3</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种数据集</a:t>
            </a:r>
            <a:endParaRPr lang="en-US" altLang="zh-CN" dirty="0">
              <a:solidFill>
                <a:srgbClr val="3D3F41"/>
              </a:solidFill>
              <a:latin typeface="Arial" panose="020B0604020202020204" pitchFamily="34" charset="0"/>
              <a:ea typeface="微软雅黑" panose="020B0503020204020204" pitchFamily="34" charset="-122"/>
            </a:endParaRPr>
          </a:p>
          <a:p>
            <a:pPr marL="285750" indent="-285750">
              <a:lnSpc>
                <a:spcPct val="130000"/>
              </a:lnSpc>
              <a:buFont typeface="Arial" panose="020B0604020202090204" pitchFamily="34" charset="0"/>
              <a:buChar char="•"/>
            </a:pPr>
            <a:r>
              <a:rPr lang="en-US" altLang="zh-CN" sz="1800" kern="1200" dirty="0">
                <a:solidFill>
                  <a:srgbClr val="3D3F41"/>
                </a:solidFill>
                <a:effectLst/>
                <a:latin typeface="Arial" panose="020B0604020202020204" pitchFamily="34" charset="0"/>
                <a:ea typeface="微软雅黑" panose="020B0503020204020204" pitchFamily="34" charset="-122"/>
                <a:cs typeface="+mn-cs"/>
              </a:rPr>
              <a:t>MEDIAR-MAMBA</a:t>
            </a:r>
            <a:r>
              <a:rPr lang="zh-CN" altLang="en-US" dirty="0">
                <a:solidFill>
                  <a:srgbClr val="3D3F41"/>
                </a:solidFill>
                <a:latin typeface="Arial" panose="020B0604020202020204" pitchFamily="34" charset="0"/>
                <a:ea typeface="微软雅黑" panose="020B0503020204020204" pitchFamily="34" charset="-122"/>
              </a:rPr>
              <a:t>在</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公开训练集训练后的</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cell count</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指标为</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40602</a:t>
            </a:r>
            <a:endParaRPr lang="en-US" altLang="zh-CN" dirty="0">
              <a:solidFill>
                <a:srgbClr val="3D3F41"/>
              </a:solidFill>
              <a:latin typeface="Arial" panose="020B0604020202020204" pitchFamily="34" charset="0"/>
              <a:ea typeface="微软雅黑" panose="020B0503020204020204" pitchFamily="34" charset="-122"/>
            </a:endParaRPr>
          </a:p>
        </p:txBody>
      </p:sp>
      <p:pic>
        <p:nvPicPr>
          <p:cNvPr id="20" name="图片 19">
            <a:extLst>
              <a:ext uri="{FF2B5EF4-FFF2-40B4-BE49-F238E27FC236}">
                <a16:creationId xmlns:a16="http://schemas.microsoft.com/office/drawing/2014/main" id="{1274EC42-45E1-4308-92FA-10A9970FD2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5302" y="3181109"/>
            <a:ext cx="5501079" cy="2889806"/>
          </a:xfrm>
          <a:prstGeom prst="rect">
            <a:avLst/>
          </a:prstGeom>
        </p:spPr>
      </p:pic>
      <p:pic>
        <p:nvPicPr>
          <p:cNvPr id="22" name="图片 21">
            <a:extLst>
              <a:ext uri="{FF2B5EF4-FFF2-40B4-BE49-F238E27FC236}">
                <a16:creationId xmlns:a16="http://schemas.microsoft.com/office/drawing/2014/main" id="{6C426238-B487-4381-AC10-A87AC06A82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5302" y="291303"/>
            <a:ext cx="5501076" cy="2889806"/>
          </a:xfrm>
          <a:prstGeom prst="rect">
            <a:avLst/>
          </a:prstGeom>
        </p:spPr>
      </p:pic>
      <p:graphicFrame>
        <p:nvGraphicFramePr>
          <p:cNvPr id="23" name="表格 23">
            <a:extLst>
              <a:ext uri="{FF2B5EF4-FFF2-40B4-BE49-F238E27FC236}">
                <a16:creationId xmlns:a16="http://schemas.microsoft.com/office/drawing/2014/main" id="{8C273583-557E-4192-8ECE-790194254008}"/>
              </a:ext>
            </a:extLst>
          </p:cNvPr>
          <p:cNvGraphicFramePr>
            <a:graphicFrameLocks noGrp="1"/>
          </p:cNvGraphicFramePr>
          <p:nvPr>
            <p:extLst>
              <p:ext uri="{D42A27DB-BD31-4B8C-83A1-F6EECF244321}">
                <p14:modId xmlns:p14="http://schemas.microsoft.com/office/powerpoint/2010/main" val="4029930268"/>
              </p:ext>
            </p:extLst>
          </p:nvPr>
        </p:nvGraphicFramePr>
        <p:xfrm>
          <a:off x="758007" y="4184350"/>
          <a:ext cx="4471539" cy="2392680"/>
        </p:xfrm>
        <a:graphic>
          <a:graphicData uri="http://schemas.openxmlformats.org/drawingml/2006/table">
            <a:tbl>
              <a:tblPr firstRow="1" bandRow="1">
                <a:tableStyleId>{7DF18680-E054-41AD-8BC1-D1AEF772440D}</a:tableStyleId>
              </a:tblPr>
              <a:tblGrid>
                <a:gridCol w="1490513">
                  <a:extLst>
                    <a:ext uri="{9D8B030D-6E8A-4147-A177-3AD203B41FA5}">
                      <a16:colId xmlns:a16="http://schemas.microsoft.com/office/drawing/2014/main" val="850663922"/>
                    </a:ext>
                  </a:extLst>
                </a:gridCol>
                <a:gridCol w="1490513">
                  <a:extLst>
                    <a:ext uri="{9D8B030D-6E8A-4147-A177-3AD203B41FA5}">
                      <a16:colId xmlns:a16="http://schemas.microsoft.com/office/drawing/2014/main" val="3860024033"/>
                    </a:ext>
                  </a:extLst>
                </a:gridCol>
                <a:gridCol w="1490513">
                  <a:extLst>
                    <a:ext uri="{9D8B030D-6E8A-4147-A177-3AD203B41FA5}">
                      <a16:colId xmlns:a16="http://schemas.microsoft.com/office/drawing/2014/main" val="3244268737"/>
                    </a:ext>
                  </a:extLst>
                </a:gridCol>
              </a:tblGrid>
              <a:tr h="370840">
                <a:tc>
                  <a:txBody>
                    <a:bodyPr/>
                    <a:lstStyle/>
                    <a:p>
                      <a:pPr algn="ctr"/>
                      <a:r>
                        <a:rPr lang="zh-CN" altLang="en-US" dirty="0">
                          <a:solidFill>
                            <a:schemeClr val="tx1"/>
                          </a:solidFill>
                        </a:rPr>
                        <a:t>公开数据集</a:t>
                      </a:r>
                    </a:p>
                  </a:txBody>
                  <a:tcPr/>
                </a:tc>
                <a:tc>
                  <a:txBody>
                    <a:bodyPr/>
                    <a:lstStyle/>
                    <a:p>
                      <a:pPr algn="ctr"/>
                      <a:r>
                        <a:rPr lang="en-US" altLang="zh-CN" sz="1800" kern="1200" dirty="0">
                          <a:solidFill>
                            <a:srgbClr val="3D3F41"/>
                          </a:solidFill>
                          <a:effectLst/>
                        </a:rPr>
                        <a:t>MEDIAR-FORMER</a:t>
                      </a:r>
                      <a:endParaRPr lang="zh-CN" altLang="en-US" dirty="0"/>
                    </a:p>
                  </a:txBody>
                  <a:tcPr/>
                </a:tc>
                <a:tc>
                  <a:txBody>
                    <a:bodyPr/>
                    <a:lstStyle/>
                    <a:p>
                      <a:pPr algn="ctr"/>
                      <a:r>
                        <a:rPr lang="en-US" altLang="zh-CN" sz="1800" kern="1200" dirty="0">
                          <a:solidFill>
                            <a:srgbClr val="3D3F41"/>
                          </a:solidFill>
                          <a:effectLst/>
                        </a:rPr>
                        <a:t>MEDIAR-MAMBA</a:t>
                      </a:r>
                      <a:endParaRPr lang="zh-CN" altLang="en-US" dirty="0"/>
                    </a:p>
                  </a:txBody>
                  <a:tcPr/>
                </a:tc>
                <a:extLst>
                  <a:ext uri="{0D108BD9-81ED-4DB2-BD59-A6C34878D82A}">
                    <a16:rowId xmlns:a16="http://schemas.microsoft.com/office/drawing/2014/main" val="1438538155"/>
                  </a:ext>
                </a:extLst>
              </a:tr>
              <a:tr h="370840">
                <a:tc>
                  <a:txBody>
                    <a:bodyPr/>
                    <a:lstStyle/>
                    <a:p>
                      <a:pPr algn="ctr"/>
                      <a:r>
                        <a:rPr lang="zh-CN" altLang="en-US" dirty="0">
                          <a:latin typeface="Arial" panose="020B0604020202090204" pitchFamily="34" charset="0"/>
                          <a:ea typeface="微软雅黑" panose="020B0503020204020204" pitchFamily="34" charset="-122"/>
                        </a:rPr>
                        <a:t>OmniPose</a:t>
                      </a:r>
                      <a:endParaRPr lang="zh-CN" altLang="en-US" dirty="0"/>
                    </a:p>
                  </a:txBody>
                  <a:tcPr/>
                </a:tc>
                <a:tc>
                  <a:txBody>
                    <a:bodyPr/>
                    <a:lstStyle/>
                    <a:p>
                      <a:pPr algn="ctr"/>
                      <a:r>
                        <a:rPr lang="zh-CN" alt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extLst>
                  <a:ext uri="{0D108BD9-81ED-4DB2-BD59-A6C34878D82A}">
                    <a16:rowId xmlns:a16="http://schemas.microsoft.com/office/drawing/2014/main" val="855502585"/>
                  </a:ext>
                </a:extLst>
              </a:tr>
              <a:tr h="370840">
                <a:tc>
                  <a:txBody>
                    <a:bodyPr/>
                    <a:lstStyle/>
                    <a:p>
                      <a:pPr algn="ctr"/>
                      <a:r>
                        <a:rPr lang="zh-CN" altLang="zh-CN" sz="1800" kern="1200" dirty="0">
                          <a:solidFill>
                            <a:srgbClr val="3D3F41"/>
                          </a:solidFill>
                          <a:effectLst/>
                          <a:latin typeface="Arial" panose="020B0604020202020204" pitchFamily="34" charset="0"/>
                          <a:ea typeface="Arial" panose="020B0604020202020204" pitchFamily="34" charset="0"/>
                          <a:cs typeface="+mn-cs"/>
                        </a:rPr>
                        <a:t>LiveCell</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extLst>
                  <a:ext uri="{0D108BD9-81ED-4DB2-BD59-A6C34878D82A}">
                    <a16:rowId xmlns:a16="http://schemas.microsoft.com/office/drawing/2014/main" val="3870364012"/>
                  </a:ext>
                </a:extLst>
              </a:tr>
              <a:tr h="370840">
                <a:tc>
                  <a:txBody>
                    <a:bodyPr/>
                    <a:lstStyle/>
                    <a:p>
                      <a:pPr algn="ctr"/>
                      <a:r>
                        <a:rPr lang="zh-CN" altLang="zh-CN" sz="1800" kern="1200" dirty="0">
                          <a:solidFill>
                            <a:srgbClr val="3D3F41"/>
                          </a:solidFill>
                          <a:effectLst/>
                          <a:latin typeface="Arial" panose="020B0604020202020204" pitchFamily="34" charset="0"/>
                          <a:ea typeface="Arial" panose="020B0604020202020204" pitchFamily="34" charset="0"/>
                          <a:cs typeface="+mn-cs"/>
                        </a:rPr>
                        <a:t>DataScienceBowl</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p>
                      <a:pPr algn="ctr"/>
                      <a:endParaRPr lang="zh-CN" altLang="en-US" dirty="0"/>
                    </a:p>
                  </a:txBody>
                  <a:tcPr/>
                </a:tc>
                <a:extLst>
                  <a:ext uri="{0D108BD9-81ED-4DB2-BD59-A6C34878D82A}">
                    <a16:rowId xmlns:a16="http://schemas.microsoft.com/office/drawing/2014/main" val="2420110238"/>
                  </a:ext>
                </a:extLst>
              </a:tr>
              <a:tr h="370840">
                <a:tc>
                  <a:txBody>
                    <a:bodyPr/>
                    <a:lstStyle/>
                    <a:p>
                      <a:pPr algn="ctr"/>
                      <a:r>
                        <a:rPr lang="en-US" altLang="zh-CN" dirty="0">
                          <a:latin typeface="Arial" panose="020B0604020202090204" pitchFamily="34" charset="0"/>
                          <a:ea typeface="微软雅黑" panose="020B0503020204020204" pitchFamily="34" charset="-122"/>
                        </a:rPr>
                        <a:t>Cell</a:t>
                      </a:r>
                      <a:r>
                        <a:rPr lang="zh-CN" altLang="en-US" dirty="0">
                          <a:latin typeface="Arial" panose="020B0604020202090204" pitchFamily="34" charset="0"/>
                          <a:ea typeface="微软雅黑" panose="020B0503020204020204" pitchFamily="34" charset="-122"/>
                        </a:rPr>
                        <a:t>Pose</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algn="ctr"/>
                      <a:endParaRPr lang="zh-CN" altLang="en-US" dirty="0"/>
                    </a:p>
                  </a:txBody>
                  <a:tcPr/>
                </a:tc>
                <a:extLst>
                  <a:ext uri="{0D108BD9-81ED-4DB2-BD59-A6C34878D82A}">
                    <a16:rowId xmlns:a16="http://schemas.microsoft.com/office/drawing/2014/main" val="2135892416"/>
                  </a:ext>
                </a:extLst>
              </a:tr>
            </a:tbl>
          </a:graphicData>
        </a:graphic>
      </p:graphicFrame>
      <p:pic>
        <p:nvPicPr>
          <p:cNvPr id="25" name="图片 24">
            <a:extLst>
              <a:ext uri="{FF2B5EF4-FFF2-40B4-BE49-F238E27FC236}">
                <a16:creationId xmlns:a16="http://schemas.microsoft.com/office/drawing/2014/main" id="{8D84923D-344D-4648-9E90-85D696A8FA0D}"/>
              </a:ext>
            </a:extLst>
          </p:cNvPr>
          <p:cNvPicPr>
            <a:picLocks noChangeAspect="1"/>
          </p:cNvPicPr>
          <p:nvPr/>
        </p:nvPicPr>
        <p:blipFill>
          <a:blip r:embed="rId4"/>
          <a:stretch>
            <a:fillRect/>
          </a:stretch>
        </p:blipFill>
        <p:spPr>
          <a:xfrm>
            <a:off x="2676490" y="3429000"/>
            <a:ext cx="2553056" cy="438211"/>
          </a:xfrm>
          <a:prstGeom prst="rect">
            <a:avLst/>
          </a:prstGeom>
        </p:spPr>
      </p:pic>
    </p:spTree>
    <p:extLst>
      <p:ext uri="{BB962C8B-B14F-4D97-AF65-F5344CB8AC3E}">
        <p14:creationId xmlns:p14="http://schemas.microsoft.com/office/powerpoint/2010/main" val="3002312228"/>
      </p:ext>
    </p:extLst>
  </p:cSld>
  <p:clrMapOvr>
    <a:masterClrMapping/>
  </p:clrMapOvr>
  <p:transition spd="med">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49441"/>
            <a:ext cx="12192000" cy="3202305"/>
          </a:xfrm>
          <a:prstGeom prst="rect">
            <a:avLst/>
          </a:prstGeom>
          <a:noFill/>
        </p:spPr>
        <p:txBody>
          <a:bodyPr wrap="square" rtlCol="0">
            <a:noAutofit/>
          </a:bodyPr>
          <a:lstStyle/>
          <a:p>
            <a:pPr algn="l">
              <a:lnSpc>
                <a:spcPct val="130000"/>
              </a:lnSpc>
              <a:buClrTx/>
              <a:buSzTx/>
              <a:buFontTx/>
            </a:pPr>
            <a:r>
              <a:rPr lang="zh-CN" altLang="en-US" sz="2800" b="1" dirty="0">
                <a:solidFill>
                  <a:srgbClr val="002060"/>
                </a:solidFill>
                <a:latin typeface="Arial" panose="020B0604020202090204" pitchFamily="34" charset="0"/>
                <a:ea typeface="微软雅黑" panose="020B0503020204020204" pitchFamily="34" charset="-122"/>
              </a:rPr>
              <a:t>性能对比</a:t>
            </a:r>
            <a:endParaRPr lang="en-US" altLang="zh-CN" sz="2800" b="1" dirty="0">
              <a:solidFill>
                <a:srgbClr val="002060"/>
              </a:solidFill>
              <a:latin typeface="Arial" panose="020B0604020202090204" pitchFamily="34" charset="0"/>
              <a:ea typeface="微软雅黑" panose="020B0503020204020204" pitchFamily="34" charset="-122"/>
            </a:endParaRPr>
          </a:p>
          <a:p>
            <a:pPr algn="l">
              <a:lnSpc>
                <a:spcPct val="130000"/>
              </a:lnSpc>
              <a:buClrTx/>
              <a:buSzTx/>
              <a:buFontTx/>
            </a:pPr>
            <a:endParaRPr lang="zh-CN" altLang="en-US" dirty="0">
              <a:latin typeface="Arial" panose="020B0604020202090204" pitchFamily="34" charset="0"/>
              <a:ea typeface="微软雅黑" panose="020B0503020204020204" pitchFamily="34" charset="-122"/>
            </a:endParaRPr>
          </a:p>
          <a:p>
            <a:pPr marL="285750" indent="-285750">
              <a:lnSpc>
                <a:spcPct val="130000"/>
              </a:lnSpc>
              <a:buFont typeface="Arial" panose="020B0604020202090204" pitchFamily="34" charset="0"/>
              <a:buChar char="•"/>
            </a:pPr>
            <a:r>
              <a:rPr lang="zh-CN" altLang="en-US" dirty="0">
                <a:solidFill>
                  <a:srgbClr val="3D3F41"/>
                </a:solidFill>
                <a:latin typeface="Arial" panose="020B0604020202020204" pitchFamily="34" charset="0"/>
                <a:ea typeface="微软雅黑" panose="020B0503020204020204" pitchFamily="34" charset="-122"/>
              </a:rPr>
              <a:t>由于时间原因我们没能对</a:t>
            </a:r>
            <a:r>
              <a:rPr lang="en-US" altLang="zh-CN" dirty="0">
                <a:solidFill>
                  <a:srgbClr val="3D3F41"/>
                </a:solidFill>
                <a:latin typeface="Arial" panose="020B0604020202020204" pitchFamily="34" charset="0"/>
                <a:ea typeface="微软雅黑" panose="020B0503020204020204" pitchFamily="34" charset="-122"/>
              </a:rPr>
              <a:t>MEDIAR-FORMER</a:t>
            </a:r>
            <a:r>
              <a:rPr lang="zh-CN" altLang="en-US" dirty="0">
                <a:solidFill>
                  <a:srgbClr val="3D3F41"/>
                </a:solidFill>
                <a:latin typeface="Arial" panose="020B0604020202020204" pitchFamily="34" charset="0"/>
                <a:ea typeface="微软雅黑" panose="020B0503020204020204" pitchFamily="34" charset="-122"/>
              </a:rPr>
              <a:t>进行训练，并且由于原</a:t>
            </a:r>
            <a:r>
              <a:rPr lang="en-US" altLang="zh-CN" dirty="0">
                <a:solidFill>
                  <a:srgbClr val="3D3F41"/>
                </a:solidFill>
                <a:latin typeface="Arial" panose="020B0604020202020204" pitchFamily="34" charset="0"/>
                <a:ea typeface="微软雅黑" panose="020B0503020204020204" pitchFamily="34" charset="-122"/>
              </a:rPr>
              <a:t>MEDIAR</a:t>
            </a:r>
            <a:r>
              <a:rPr lang="zh-CN" altLang="en-US" dirty="0">
                <a:solidFill>
                  <a:srgbClr val="3D3F41"/>
                </a:solidFill>
                <a:latin typeface="Arial" panose="020B0604020202020204" pitchFamily="34" charset="0"/>
                <a:ea typeface="微软雅黑" panose="020B0503020204020204" pitchFamily="34" charset="-122"/>
              </a:rPr>
              <a:t>论文中并未明确给出</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MEDIAR-FORMER</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在公开训练集训练后的性能，而是给出了使用比赛训练集微调的训练数据，因此我们根据该训练数据进行对比</a:t>
            </a:r>
            <a:endParaRPr lang="en-US" altLang="zh-CN" sz="1800" kern="1200" dirty="0">
              <a:solidFill>
                <a:srgbClr val="3D3F41"/>
              </a:solidFill>
              <a:effectLst/>
              <a:latin typeface="Arial" panose="020B0604020202020204" pitchFamily="34" charset="0"/>
              <a:ea typeface="微软雅黑" panose="020B0503020204020204" pitchFamily="34" charset="-122"/>
              <a:cs typeface="+mn-cs"/>
            </a:endParaRPr>
          </a:p>
          <a:p>
            <a:pPr marL="285750" indent="-285750">
              <a:lnSpc>
                <a:spcPct val="130000"/>
              </a:lnSpc>
              <a:buFont typeface="Arial" panose="020B0604020202090204" pitchFamily="34" charset="0"/>
              <a:buChar char="•"/>
            </a:pPr>
            <a:r>
              <a:rPr lang="zh-CN" altLang="en-US" sz="1800" kern="1200" dirty="0">
                <a:solidFill>
                  <a:srgbClr val="3D3F41"/>
                </a:solidFill>
                <a:effectLst/>
                <a:latin typeface="Arial" panose="020B0604020202020204" pitchFamily="34" charset="0"/>
                <a:ea typeface="微软雅黑" panose="020B0503020204020204" pitchFamily="34" charset="-122"/>
                <a:cs typeface="+mn-cs"/>
              </a:rPr>
              <a:t>从该训练数据中我们可以看到在使用比赛训练集微调约</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12</a:t>
            </a:r>
            <a:r>
              <a:rPr lang="zh-CN" altLang="en-US" dirty="0">
                <a:solidFill>
                  <a:srgbClr val="3D3F41"/>
                </a:solidFill>
                <a:latin typeface="Arial" panose="020B0604020202020204" pitchFamily="34" charset="0"/>
                <a:ea typeface="微软雅黑" panose="020B0503020204020204" pitchFamily="34" charset="-122"/>
              </a:rPr>
              <a:t> </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epochs</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后，</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 cell count</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指标达到</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40000</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，因此可以推断在公开训练集训练后的</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cell count</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指标应略低于</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40000</a:t>
            </a:r>
            <a:r>
              <a:rPr lang="zh-CN" altLang="en-US" dirty="0">
                <a:solidFill>
                  <a:srgbClr val="3D3F41"/>
                </a:solidFill>
                <a:latin typeface="Arial" panose="020B0604020202020204" pitchFamily="34" charset="0"/>
                <a:ea typeface="微软雅黑" panose="020B0503020204020204" pitchFamily="34" charset="-122"/>
              </a:rPr>
              <a:t>。</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因此可以推断</a:t>
            </a:r>
            <a:r>
              <a:rPr lang="en-US" altLang="zh-CN" sz="1800" kern="1200" dirty="0">
                <a:solidFill>
                  <a:srgbClr val="3D3F41"/>
                </a:solidFill>
                <a:effectLst/>
                <a:latin typeface="Arial" panose="020B0604020202020204" pitchFamily="34" charset="0"/>
                <a:ea typeface="微软雅黑" panose="020B0503020204020204" pitchFamily="34" charset="-122"/>
                <a:cs typeface="+mn-cs"/>
              </a:rPr>
              <a:t>MEDIAR-MAMBA</a:t>
            </a:r>
            <a:r>
              <a:rPr lang="zh-CN" altLang="en-US" dirty="0">
                <a:solidFill>
                  <a:srgbClr val="3D3F41"/>
                </a:solidFill>
                <a:latin typeface="Arial" panose="020B0604020202020204" pitchFamily="34" charset="0"/>
                <a:ea typeface="微软雅黑" panose="020B0503020204020204" pitchFamily="34" charset="-122"/>
              </a:rPr>
              <a:t>在</a:t>
            </a:r>
            <a:r>
              <a:rPr lang="zh-CN" altLang="en-US" sz="1800" kern="1200" dirty="0">
                <a:solidFill>
                  <a:srgbClr val="3D3F41"/>
                </a:solidFill>
                <a:effectLst/>
                <a:latin typeface="Arial" panose="020B0604020202020204" pitchFamily="34" charset="0"/>
                <a:ea typeface="微软雅黑" panose="020B0503020204020204" pitchFamily="34" charset="-122"/>
                <a:cs typeface="+mn-cs"/>
              </a:rPr>
              <a:t>公开训练集训练后的性能应</a:t>
            </a:r>
            <a:r>
              <a:rPr lang="zh-CN" altLang="en-US" sz="1800" b="1" kern="1200" dirty="0">
                <a:effectLst/>
                <a:latin typeface="Arial" panose="020B0604020202020204" pitchFamily="34" charset="0"/>
                <a:ea typeface="微软雅黑" panose="020B0503020204020204" pitchFamily="34" charset="-122"/>
                <a:cs typeface="+mn-cs"/>
              </a:rPr>
              <a:t>略优于</a:t>
            </a:r>
            <a:r>
              <a:rPr lang="en-US" altLang="zh-CN" sz="1800" b="1" kern="1200" dirty="0">
                <a:effectLst/>
                <a:latin typeface="Arial" panose="020B0604020202020204" pitchFamily="34" charset="0"/>
                <a:ea typeface="微软雅黑" panose="020B0503020204020204" pitchFamily="34" charset="-122"/>
                <a:cs typeface="+mn-cs"/>
              </a:rPr>
              <a:t>MEDIAR-FORMER</a:t>
            </a:r>
            <a:endParaRPr lang="zh-CN" altLang="en-US" b="1" dirty="0">
              <a:latin typeface="Arial" panose="020B0604020202090204" pitchFamily="34" charset="0"/>
              <a:ea typeface="微软雅黑" panose="020B0503020204020204" pitchFamily="34" charset="-122"/>
            </a:endParaRPr>
          </a:p>
        </p:txBody>
      </p:sp>
      <p:pic>
        <p:nvPicPr>
          <p:cNvPr id="7" name="图片 6">
            <a:extLst>
              <a:ext uri="{FF2B5EF4-FFF2-40B4-BE49-F238E27FC236}">
                <a16:creationId xmlns:a16="http://schemas.microsoft.com/office/drawing/2014/main" id="{50668E4D-9B13-42C2-8E14-B04B5324597F}"/>
              </a:ext>
            </a:extLst>
          </p:cNvPr>
          <p:cNvPicPr>
            <a:picLocks noChangeAspect="1"/>
          </p:cNvPicPr>
          <p:nvPr/>
        </p:nvPicPr>
        <p:blipFill>
          <a:blip r:embed="rId2"/>
          <a:stretch>
            <a:fillRect/>
          </a:stretch>
        </p:blipFill>
        <p:spPr>
          <a:xfrm>
            <a:off x="726236" y="3303143"/>
            <a:ext cx="5006553" cy="2564103"/>
          </a:xfrm>
          <a:prstGeom prst="rect">
            <a:avLst/>
          </a:prstGeom>
        </p:spPr>
      </p:pic>
      <p:sp>
        <p:nvSpPr>
          <p:cNvPr id="10" name="矩形 9">
            <a:extLst>
              <a:ext uri="{FF2B5EF4-FFF2-40B4-BE49-F238E27FC236}">
                <a16:creationId xmlns:a16="http://schemas.microsoft.com/office/drawing/2014/main" id="{D793C318-FC65-4015-8CDD-B40E3AB48BE0}"/>
              </a:ext>
            </a:extLst>
          </p:cNvPr>
          <p:cNvSpPr/>
          <p:nvPr/>
        </p:nvSpPr>
        <p:spPr>
          <a:xfrm>
            <a:off x="726236" y="5032434"/>
            <a:ext cx="1041417" cy="297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ABE5EAE3-D786-422A-BAAA-E81CD23FFB2C}"/>
              </a:ext>
            </a:extLst>
          </p:cNvPr>
          <p:cNvCxnSpPr>
            <a:cxnSpLocks/>
          </p:cNvCxnSpPr>
          <p:nvPr/>
        </p:nvCxnSpPr>
        <p:spPr>
          <a:xfrm flipH="1" flipV="1">
            <a:off x="1603267" y="5203261"/>
            <a:ext cx="164386" cy="7641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8C80B11-0A33-4A32-BFF2-3CF0274C913D}"/>
              </a:ext>
            </a:extLst>
          </p:cNvPr>
          <p:cNvSpPr txBox="1"/>
          <p:nvPr/>
        </p:nvSpPr>
        <p:spPr>
          <a:xfrm>
            <a:off x="1014574" y="6038073"/>
            <a:ext cx="3917022" cy="523220"/>
          </a:xfrm>
          <a:prstGeom prst="rect">
            <a:avLst/>
          </a:prstGeom>
          <a:noFill/>
        </p:spPr>
        <p:txBody>
          <a:bodyPr wrap="square">
            <a:spAutoFit/>
          </a:bodyPr>
          <a:lstStyle/>
          <a:p>
            <a:r>
              <a:rPr lang="en-US" altLang="zh-CN" sz="1400" dirty="0">
                <a:solidFill>
                  <a:srgbClr val="3D3F41"/>
                </a:solidFill>
                <a:latin typeface="Arial" panose="020B0604020202020204" pitchFamily="34" charset="0"/>
                <a:ea typeface="微软雅黑" panose="020B0503020204020204" pitchFamily="34" charset="-122"/>
              </a:rPr>
              <a:t>MEDIAR-FORMER</a:t>
            </a:r>
            <a:r>
              <a:rPr lang="zh-CN" altLang="en-US" sz="1400" kern="1200" dirty="0">
                <a:solidFill>
                  <a:srgbClr val="3D3F41"/>
                </a:solidFill>
                <a:effectLst/>
                <a:latin typeface="Arial" panose="020B0604020202020204" pitchFamily="34" charset="0"/>
                <a:ea typeface="微软雅黑" panose="020B0503020204020204" pitchFamily="34" charset="-122"/>
                <a:cs typeface="+mn-cs"/>
              </a:rPr>
              <a:t>使用比赛训练集微调约</a:t>
            </a:r>
            <a:r>
              <a:rPr lang="en-US" altLang="zh-CN" sz="1400" kern="1200" dirty="0">
                <a:solidFill>
                  <a:srgbClr val="3D3F41"/>
                </a:solidFill>
                <a:effectLst/>
                <a:latin typeface="Arial" panose="020B0604020202020204" pitchFamily="34" charset="0"/>
                <a:ea typeface="微软雅黑" panose="020B0503020204020204" pitchFamily="34" charset="-122"/>
                <a:cs typeface="+mn-cs"/>
              </a:rPr>
              <a:t>12</a:t>
            </a:r>
            <a:r>
              <a:rPr lang="zh-CN" altLang="en-US" sz="1400" dirty="0">
                <a:solidFill>
                  <a:srgbClr val="3D3F41"/>
                </a:solidFill>
                <a:latin typeface="Arial" panose="020B0604020202020204" pitchFamily="34" charset="0"/>
                <a:ea typeface="微软雅黑" panose="020B0503020204020204" pitchFamily="34" charset="-122"/>
              </a:rPr>
              <a:t> </a:t>
            </a:r>
            <a:r>
              <a:rPr lang="en-US" altLang="zh-CN" sz="1400" kern="1200" dirty="0">
                <a:solidFill>
                  <a:srgbClr val="3D3F41"/>
                </a:solidFill>
                <a:effectLst/>
                <a:latin typeface="Arial" panose="020B0604020202020204" pitchFamily="34" charset="0"/>
                <a:ea typeface="微软雅黑" panose="020B0503020204020204" pitchFamily="34" charset="-122"/>
                <a:cs typeface="+mn-cs"/>
              </a:rPr>
              <a:t>epochs</a:t>
            </a:r>
            <a:r>
              <a:rPr lang="zh-CN" altLang="en-US" sz="1400" kern="1200" dirty="0">
                <a:solidFill>
                  <a:srgbClr val="3D3F41"/>
                </a:solidFill>
                <a:effectLst/>
                <a:latin typeface="Arial" panose="020B0604020202020204" pitchFamily="34" charset="0"/>
                <a:ea typeface="微软雅黑" panose="020B0503020204020204" pitchFamily="34" charset="-122"/>
                <a:cs typeface="+mn-cs"/>
              </a:rPr>
              <a:t>后，</a:t>
            </a:r>
            <a:r>
              <a:rPr lang="en-US" altLang="zh-CN" sz="1400" kern="1200" dirty="0">
                <a:solidFill>
                  <a:srgbClr val="3D3F41"/>
                </a:solidFill>
                <a:effectLst/>
                <a:latin typeface="Arial" panose="020B0604020202020204" pitchFamily="34" charset="0"/>
                <a:ea typeface="微软雅黑" panose="020B0503020204020204" pitchFamily="34" charset="-122"/>
                <a:cs typeface="+mn-cs"/>
              </a:rPr>
              <a:t> cell count</a:t>
            </a:r>
            <a:r>
              <a:rPr lang="zh-CN" altLang="en-US" sz="1400" kern="1200" dirty="0">
                <a:solidFill>
                  <a:srgbClr val="3D3F41"/>
                </a:solidFill>
                <a:effectLst/>
                <a:latin typeface="Arial" panose="020B0604020202020204" pitchFamily="34" charset="0"/>
                <a:ea typeface="微软雅黑" panose="020B0503020204020204" pitchFamily="34" charset="-122"/>
                <a:cs typeface="+mn-cs"/>
              </a:rPr>
              <a:t>指标达到</a:t>
            </a:r>
            <a:r>
              <a:rPr lang="en-US" altLang="zh-CN" sz="1400" kern="1200" dirty="0">
                <a:solidFill>
                  <a:srgbClr val="3D3F41"/>
                </a:solidFill>
                <a:effectLst/>
                <a:latin typeface="Arial" panose="020B0604020202020204" pitchFamily="34" charset="0"/>
                <a:ea typeface="微软雅黑" panose="020B0503020204020204" pitchFamily="34" charset="-122"/>
                <a:cs typeface="+mn-cs"/>
              </a:rPr>
              <a:t>40000</a:t>
            </a:r>
            <a:endParaRPr lang="zh-CN" altLang="en-US" sz="1400" dirty="0"/>
          </a:p>
        </p:txBody>
      </p:sp>
      <p:pic>
        <p:nvPicPr>
          <p:cNvPr id="11" name="图片 10">
            <a:extLst>
              <a:ext uri="{FF2B5EF4-FFF2-40B4-BE49-F238E27FC236}">
                <a16:creationId xmlns:a16="http://schemas.microsoft.com/office/drawing/2014/main" id="{75274522-0F39-4781-857E-8E26B72185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9820" y="3237223"/>
            <a:ext cx="5006553" cy="2630023"/>
          </a:xfrm>
          <a:prstGeom prst="rect">
            <a:avLst/>
          </a:prstGeom>
        </p:spPr>
      </p:pic>
      <p:sp>
        <p:nvSpPr>
          <p:cNvPr id="13" name="矩形 12">
            <a:extLst>
              <a:ext uri="{FF2B5EF4-FFF2-40B4-BE49-F238E27FC236}">
                <a16:creationId xmlns:a16="http://schemas.microsoft.com/office/drawing/2014/main" id="{951A7AF8-50E2-4FB1-827F-76A4985BDBE6}"/>
              </a:ext>
            </a:extLst>
          </p:cNvPr>
          <p:cNvSpPr/>
          <p:nvPr/>
        </p:nvSpPr>
        <p:spPr>
          <a:xfrm>
            <a:off x="6531050" y="3612887"/>
            <a:ext cx="5226121" cy="297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9613476"/>
      </p:ext>
    </p:extLst>
  </p:cSld>
  <p:clrMapOvr>
    <a:masterClrMapping/>
  </p:clrMapOvr>
  <p:transition spd="med">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9078" y="2556163"/>
            <a:ext cx="1146468"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rPr>
              <a:t>Part</a:t>
            </a:r>
            <a:r>
              <a:rPr lang="en-US" altLang="zh-CN" sz="7200" b="1" dirty="0">
                <a:solidFill>
                  <a:srgbClr val="FFFFFF"/>
                </a:solidFill>
                <a:latin typeface="Arial" panose="020B0604020202090204"/>
                <a:ea typeface="微软雅黑" panose="020B0503020204020204" pitchFamily="34" charset="-122"/>
              </a:rPr>
              <a:t>4</a:t>
            </a:r>
            <a:endParaRPr kumimoji="0" lang="zh-CN" altLang="en-US" sz="7200" b="1"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sp>
        <p:nvSpPr>
          <p:cNvPr id="4" name="矩形 3"/>
          <p:cNvSpPr/>
          <p:nvPr/>
        </p:nvSpPr>
        <p:spPr>
          <a:xfrm>
            <a:off x="5609241" y="2771606"/>
            <a:ext cx="1313180" cy="76944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chemeClr val="bg1"/>
                </a:solidFill>
                <a:effectLst/>
                <a:uLnTx/>
                <a:uFillTx/>
                <a:latin typeface="Arial" panose="020B0604020202090204"/>
                <a:ea typeface="微软雅黑" panose="020B0503020204020204" pitchFamily="34" charset="-122"/>
                <a:cs typeface="+mn-cs"/>
              </a:rPr>
              <a:t>总结</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913" y="1716274"/>
            <a:ext cx="1912757" cy="1912757"/>
          </a:xfrm>
          <a:prstGeom prst="rect">
            <a:avLst/>
          </a:prstGeom>
        </p:spPr>
      </p:pic>
      <p:grpSp>
        <p:nvGrpSpPr>
          <p:cNvPr id="5" name="组合 4"/>
          <p:cNvGrpSpPr/>
          <p:nvPr/>
        </p:nvGrpSpPr>
        <p:grpSpPr>
          <a:xfrm>
            <a:off x="8605134" y="2966800"/>
            <a:ext cx="184731" cy="1148493"/>
            <a:chOff x="9140243" y="2649839"/>
            <a:chExt cx="184731" cy="1148493"/>
          </a:xfrm>
        </p:grpSpPr>
        <p:sp>
          <p:nvSpPr>
            <p:cNvPr id="6" name="矩形 5"/>
            <p:cNvSpPr/>
            <p:nvPr/>
          </p:nvSpPr>
          <p:spPr>
            <a:xfrm>
              <a:off x="9140243" y="2649839"/>
              <a:ext cx="1847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sp>
          <p:nvSpPr>
            <p:cNvPr id="7" name="矩形 6"/>
            <p:cNvSpPr/>
            <p:nvPr/>
          </p:nvSpPr>
          <p:spPr>
            <a:xfrm>
              <a:off x="9140243" y="3183604"/>
              <a:ext cx="1847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sp>
          <p:nvSpPr>
            <p:cNvPr id="8" name="矩形 7"/>
            <p:cNvSpPr/>
            <p:nvPr/>
          </p:nvSpPr>
          <p:spPr>
            <a:xfrm>
              <a:off x="9140243" y="3429000"/>
              <a:ext cx="1847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grpSp>
    </p:spTree>
    <p:extLst>
      <p:ext uri="{BB962C8B-B14F-4D97-AF65-F5344CB8AC3E}">
        <p14:creationId xmlns:p14="http://schemas.microsoft.com/office/powerpoint/2010/main" val="1288648543"/>
      </p:ext>
    </p:extLst>
  </p:cSld>
  <p:clrMapOvr>
    <a:masterClrMapping/>
  </p:clrMapOvr>
  <p:transition spd="med" advTm="194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932740" y="137732"/>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chemeClr val="tx1"/>
                </a:solidFill>
              </a:rPr>
              <a:t>总结</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78" y="112522"/>
            <a:ext cx="750015" cy="750015"/>
          </a:xfrm>
          <a:prstGeom prst="rect">
            <a:avLst/>
          </a:prstGeom>
        </p:spPr>
      </p:pic>
      <p:sp>
        <p:nvSpPr>
          <p:cNvPr id="4" name="文本框 3">
            <a:extLst>
              <a:ext uri="{FF2B5EF4-FFF2-40B4-BE49-F238E27FC236}">
                <a16:creationId xmlns:a16="http://schemas.microsoft.com/office/drawing/2014/main" id="{F2356EBE-309B-456D-8DE3-57A40953C171}"/>
              </a:ext>
            </a:extLst>
          </p:cNvPr>
          <p:cNvSpPr txBox="1"/>
          <p:nvPr/>
        </p:nvSpPr>
        <p:spPr>
          <a:xfrm>
            <a:off x="203200" y="1428107"/>
            <a:ext cx="11468243" cy="2640459"/>
          </a:xfrm>
          <a:prstGeom prst="rect">
            <a:avLst/>
          </a:prstGeom>
          <a:noFill/>
        </p:spPr>
        <p:txBody>
          <a:bodyPr wrap="square" rtlCol="0">
            <a:noAutofit/>
          </a:bodyPr>
          <a:lstStyle/>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rPr>
              <a:t>针对细胞的弱监督分割任务，我们提出了</a:t>
            </a:r>
            <a:r>
              <a:rPr lang="en-US" altLang="zh-CN" b="1" dirty="0">
                <a:latin typeface="Arial" panose="020B0604020202090204" pitchFamily="34" charset="0"/>
                <a:ea typeface="微软雅黑" panose="020B0503020204020204" pitchFamily="34" charset="-122"/>
              </a:rPr>
              <a:t>MEDIAR-MAMBA</a:t>
            </a:r>
            <a:r>
              <a:rPr lang="zh-CN" altLang="en-US" dirty="0">
                <a:latin typeface="Arial" panose="020B0604020202090204" pitchFamily="34" charset="0"/>
                <a:ea typeface="微软雅黑" panose="020B0503020204020204" pitchFamily="34" charset="-122"/>
              </a:rPr>
              <a:t>框架，以解决原</a:t>
            </a:r>
            <a:r>
              <a:rPr lang="en-US" altLang="zh-CN" dirty="0">
                <a:latin typeface="Arial" panose="020B0604020202090204" pitchFamily="34" charset="0"/>
                <a:ea typeface="微软雅黑" panose="020B0503020204020204" pitchFamily="34" charset="-122"/>
              </a:rPr>
              <a:t>MEDIAR-FORMER</a:t>
            </a:r>
            <a:r>
              <a:rPr lang="zh-CN" altLang="en-US" dirty="0">
                <a:latin typeface="Arial" panose="020B0604020202090204" pitchFamily="34" charset="0"/>
                <a:ea typeface="微软雅黑" panose="020B0503020204020204" pitchFamily="34" charset="-122"/>
              </a:rPr>
              <a:t>框架参数量与计算量大的问题，其中</a:t>
            </a:r>
            <a:r>
              <a:rPr lang="en-US" altLang="zh-CN" dirty="0">
                <a:latin typeface="Arial" panose="020B0604020202090204" pitchFamily="34" charset="0"/>
                <a:ea typeface="微软雅黑" panose="020B0503020204020204" pitchFamily="34" charset="-122"/>
              </a:rPr>
              <a:t>mamba</a:t>
            </a:r>
            <a:r>
              <a:rPr lang="zh-CN" altLang="en-US" dirty="0">
                <a:latin typeface="Arial" panose="020B0604020202090204" pitchFamily="34" charset="0"/>
                <a:ea typeface="微软雅黑" panose="020B0503020204020204" pitchFamily="34" charset="-122"/>
              </a:rPr>
              <a:t>模型的设计主要基于一种用于医学图像分割的 Ushape 架构模型，名为 Vision Mamba UNet (</a:t>
            </a:r>
            <a:r>
              <a:rPr lang="zh-CN" altLang="en-US" b="1" dirty="0">
                <a:latin typeface="Arial Bold" panose="020B0604020202090204" charset="0"/>
                <a:ea typeface="微软雅黑" panose="020B0503020204020204" pitchFamily="34" charset="-122"/>
                <a:cs typeface="Arial Bold" panose="020B0604020202090204" charset="0"/>
              </a:rPr>
              <a:t>VM-UNet</a:t>
            </a:r>
            <a:r>
              <a:rPr lang="zh-CN" altLang="en-US" dirty="0">
                <a:latin typeface="Arial" panose="020B0604020202090204" pitchFamily="34" charset="0"/>
                <a:ea typeface="微软雅黑" panose="020B0503020204020204" pitchFamily="34" charset="-122"/>
              </a:rPr>
              <a:t>)</a:t>
            </a:r>
            <a:endParaRPr lang="en-US" altLang="zh-CN" dirty="0">
              <a:latin typeface="Arial" panose="020B0604020202090204" pitchFamily="34" charset="0"/>
              <a:ea typeface="微软雅黑" panose="020B0503020204020204" pitchFamily="34" charset="-122"/>
            </a:endParaRPr>
          </a:p>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sym typeface="+mn-ea"/>
              </a:rPr>
              <a:t>我们收集并处理了</a:t>
            </a:r>
            <a:r>
              <a:rPr lang="zh-CN" altLang="en-US" dirty="0">
                <a:latin typeface="Arial" panose="020B0604020202090204" pitchFamily="34" charset="0"/>
                <a:ea typeface="微软雅黑" panose="020B0503020204020204" pitchFamily="34" charset="-122"/>
              </a:rPr>
              <a:t>OmniPose</a:t>
            </a:r>
            <a:r>
              <a:rPr lang="en-US" altLang="zh-CN" dirty="0">
                <a:latin typeface="Arial" panose="020B0604020202090204" pitchFamily="34" charset="0"/>
                <a:ea typeface="微软雅黑" panose="020B0503020204020204" pitchFamily="34" charset="-122"/>
              </a:rPr>
              <a:t>, </a:t>
            </a:r>
            <a:r>
              <a:rPr lang="zh-CN" altLang="zh-CN" sz="1800" kern="1200" dirty="0">
                <a:solidFill>
                  <a:srgbClr val="3D3F41"/>
                </a:solidFill>
                <a:effectLst/>
                <a:latin typeface="Arial" panose="020B0604020202020204" pitchFamily="34" charset="0"/>
                <a:ea typeface="Arial" panose="020B0604020202020204" pitchFamily="34" charset="0"/>
                <a:cs typeface="+mn-cs"/>
              </a:rPr>
              <a:t>LiveCell</a:t>
            </a:r>
            <a:r>
              <a:rPr lang="en-US" altLang="zh-CN" sz="1800" kern="1200" dirty="0">
                <a:solidFill>
                  <a:srgbClr val="3D3F41"/>
                </a:solidFill>
                <a:effectLst/>
                <a:latin typeface="Arial" panose="020B0604020202020204" pitchFamily="34" charset="0"/>
                <a:ea typeface="Arial" panose="020B0604020202020204" pitchFamily="34" charset="0"/>
                <a:cs typeface="+mn-cs"/>
              </a:rPr>
              <a:t>, </a:t>
            </a:r>
            <a:r>
              <a:rPr lang="zh-CN" altLang="zh-CN" sz="1800" kern="1200" dirty="0">
                <a:solidFill>
                  <a:srgbClr val="3D3F41"/>
                </a:solidFill>
                <a:effectLst/>
                <a:latin typeface="Arial" panose="020B0604020202020204" pitchFamily="34" charset="0"/>
                <a:ea typeface="Arial" panose="020B0604020202020204" pitchFamily="34" charset="0"/>
                <a:cs typeface="+mn-cs"/>
              </a:rPr>
              <a:t>DataScienceBowl </a:t>
            </a:r>
            <a:r>
              <a:rPr lang="en-US" altLang="zh-CN" dirty="0">
                <a:latin typeface="Arial" panose="020B0604020202090204" pitchFamily="34" charset="0"/>
                <a:ea typeface="微软雅黑" panose="020B0503020204020204" pitchFamily="34" charset="-122"/>
                <a:sym typeface="+mn-ea"/>
              </a:rPr>
              <a:t>3</a:t>
            </a:r>
            <a:r>
              <a:rPr lang="zh-CN" altLang="en-US" dirty="0">
                <a:latin typeface="Arial" panose="020B0604020202090204" pitchFamily="34" charset="0"/>
                <a:ea typeface="微软雅黑" panose="020B0503020204020204" pitchFamily="34" charset="-122"/>
                <a:sym typeface="+mn-ea"/>
              </a:rPr>
              <a:t>个公开细胞分割数据集进行训练</a:t>
            </a:r>
            <a:endParaRPr lang="en-US" altLang="zh-CN" dirty="0">
              <a:latin typeface="Arial" panose="020B0604020202090204" pitchFamily="34" charset="0"/>
              <a:ea typeface="微软雅黑" panose="020B0503020204020204" pitchFamily="34" charset="-122"/>
              <a:sym typeface="+mn-ea"/>
            </a:endParaRPr>
          </a:p>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sym typeface="+mn-ea"/>
              </a:rPr>
              <a:t>我们的实验结果表明</a:t>
            </a:r>
            <a:r>
              <a:rPr lang="en-US" altLang="zh-CN" dirty="0">
                <a:latin typeface="Arial" panose="020B0604020202090204" pitchFamily="34" charset="0"/>
                <a:ea typeface="微软雅黑" panose="020B0503020204020204" pitchFamily="34" charset="-122"/>
                <a:sym typeface="+mn-ea"/>
              </a:rPr>
              <a:t>MEDIAR-MAMBA</a:t>
            </a:r>
            <a:r>
              <a:rPr lang="zh-CN" altLang="en-US" dirty="0">
                <a:latin typeface="Arial" panose="020B0604020202090204" pitchFamily="34" charset="0"/>
                <a:ea typeface="微软雅黑" panose="020B0503020204020204" pitchFamily="34" charset="-122"/>
                <a:sym typeface="+mn-ea"/>
              </a:rPr>
              <a:t>在参数量与计算量上都远小于</a:t>
            </a:r>
            <a:r>
              <a:rPr lang="en-US" altLang="zh-CN" dirty="0">
                <a:latin typeface="Arial" panose="020B0604020202090204" pitchFamily="34" charset="0"/>
                <a:ea typeface="微软雅黑" panose="020B0503020204020204" pitchFamily="34" charset="-122"/>
              </a:rPr>
              <a:t>MEDIAR-FORMER</a:t>
            </a:r>
            <a:r>
              <a:rPr lang="zh-CN" altLang="en-US" dirty="0">
                <a:latin typeface="Arial" panose="020B0604020202090204" pitchFamily="34" charset="0"/>
                <a:ea typeface="微软雅黑" panose="020B0503020204020204" pitchFamily="34" charset="-122"/>
              </a:rPr>
              <a:t>，且使用公开训练集训练后，可以推断</a:t>
            </a:r>
            <a:r>
              <a:rPr lang="en-US" altLang="zh-CN" dirty="0">
                <a:latin typeface="Arial" panose="020B0604020202090204" pitchFamily="34" charset="0"/>
                <a:ea typeface="微软雅黑" panose="020B0503020204020204" pitchFamily="34" charset="-122"/>
                <a:sym typeface="+mn-ea"/>
              </a:rPr>
              <a:t>MEDIAR-MAMBA</a:t>
            </a:r>
            <a:r>
              <a:rPr lang="zh-CN" altLang="en-US" dirty="0">
                <a:latin typeface="Arial" panose="020B0604020202090204" pitchFamily="34" charset="0"/>
                <a:ea typeface="微软雅黑" panose="020B0503020204020204" pitchFamily="34" charset="-122"/>
                <a:sym typeface="+mn-ea"/>
              </a:rPr>
              <a:t>在性能上略优于</a:t>
            </a:r>
            <a:r>
              <a:rPr lang="en-US" altLang="zh-CN" dirty="0">
                <a:latin typeface="Arial" panose="020B0604020202090204" pitchFamily="34" charset="0"/>
                <a:ea typeface="微软雅黑" panose="020B0503020204020204" pitchFamily="34" charset="-122"/>
              </a:rPr>
              <a:t>MEDIAR-FORMER</a:t>
            </a:r>
            <a:endParaRPr lang="zh-CN" altLang="en-US" dirty="0">
              <a:latin typeface="Arial" panose="020B0604020202090204" pitchFamily="34" charset="0"/>
              <a:ea typeface="微软雅黑" panose="020B0503020204020204" pitchFamily="34" charset="-122"/>
            </a:endParaRPr>
          </a:p>
          <a:p>
            <a:pPr marL="285750" indent="-285750">
              <a:lnSpc>
                <a:spcPct val="130000"/>
              </a:lnSpc>
              <a:buFont typeface="Arial" panose="020B0604020202090204" pitchFamily="34" charset="0"/>
              <a:buChar char="•"/>
            </a:pPr>
            <a:endParaRPr lang="zh-CN" altLang="en-US" b="1" dirty="0">
              <a:latin typeface="Arial" panose="020B0604020202090204" pitchFamily="34" charset="0"/>
              <a:ea typeface="微软雅黑" panose="020B0503020204020204" pitchFamily="34" charset="-122"/>
            </a:endParaRPr>
          </a:p>
        </p:txBody>
      </p:sp>
      <p:sp>
        <p:nvSpPr>
          <p:cNvPr id="5" name="文本框 4">
            <a:extLst>
              <a:ext uri="{FF2B5EF4-FFF2-40B4-BE49-F238E27FC236}">
                <a16:creationId xmlns:a16="http://schemas.microsoft.com/office/drawing/2014/main" id="{90C2FD93-3327-4A8A-A18B-AD147C190DFF}"/>
              </a:ext>
            </a:extLst>
          </p:cNvPr>
          <p:cNvSpPr txBox="1"/>
          <p:nvPr/>
        </p:nvSpPr>
        <p:spPr>
          <a:xfrm>
            <a:off x="361878" y="4446998"/>
            <a:ext cx="11468243" cy="1748320"/>
          </a:xfrm>
          <a:prstGeom prst="rect">
            <a:avLst/>
          </a:prstGeom>
          <a:noFill/>
        </p:spPr>
        <p:txBody>
          <a:bodyPr wrap="square" rtlCol="0">
            <a:noAutofit/>
          </a:bodyPr>
          <a:lstStyle/>
          <a:p>
            <a:pPr>
              <a:lnSpc>
                <a:spcPct val="130000"/>
              </a:lnSpc>
            </a:pPr>
            <a:r>
              <a:rPr lang="zh-CN" altLang="en-US" b="1" dirty="0">
                <a:latin typeface="Arial" panose="020B0604020202090204" pitchFamily="34" charset="0"/>
                <a:ea typeface="微软雅黑" panose="020B0503020204020204" pitchFamily="34" charset="-122"/>
              </a:rPr>
              <a:t>参考文献</a:t>
            </a:r>
            <a:endParaRPr lang="en-US" altLang="zh-CN" b="1" dirty="0">
              <a:latin typeface="Arial" panose="020B0604020202090204" pitchFamily="34" charset="0"/>
              <a:ea typeface="微软雅黑" panose="020B0503020204020204" pitchFamily="34" charset="-122"/>
            </a:endParaRPr>
          </a:p>
          <a:p>
            <a:pPr>
              <a:lnSpc>
                <a:spcPct val="130000"/>
              </a:lnSpc>
            </a:pPr>
            <a:r>
              <a:rPr lang="en-US" altLang="zh-CN" sz="1400" dirty="0">
                <a:latin typeface="Arial" panose="020B0604020202090204" pitchFamily="34" charset="0"/>
                <a:ea typeface="微软雅黑" panose="020B0503020204020204" pitchFamily="34" charset="-122"/>
              </a:rPr>
              <a:t>[1] Ma, J., </a:t>
            </a:r>
            <a:r>
              <a:rPr lang="en-US" altLang="zh-CN" sz="1400" dirty="0" err="1">
                <a:latin typeface="Arial" panose="020B0604020202090204" pitchFamily="34" charset="0"/>
                <a:ea typeface="微软雅黑" panose="020B0503020204020204" pitchFamily="34" charset="-122"/>
              </a:rPr>
              <a:t>Xie</a:t>
            </a:r>
            <a:r>
              <a:rPr lang="en-US" altLang="zh-CN" sz="1400" dirty="0">
                <a:latin typeface="Arial" panose="020B0604020202090204" pitchFamily="34" charset="0"/>
                <a:ea typeface="微软雅黑" panose="020B0503020204020204" pitchFamily="34" charset="-122"/>
              </a:rPr>
              <a:t>, R., </a:t>
            </a:r>
            <a:r>
              <a:rPr lang="en-US" altLang="zh-CN" sz="1400" dirty="0" err="1">
                <a:latin typeface="Arial" panose="020B0604020202090204" pitchFamily="34" charset="0"/>
                <a:ea typeface="微软雅黑" panose="020B0503020204020204" pitchFamily="34" charset="-122"/>
              </a:rPr>
              <a:t>Ayyadhury</a:t>
            </a:r>
            <a:r>
              <a:rPr lang="en-US" altLang="zh-CN" sz="1400" dirty="0">
                <a:latin typeface="Arial" panose="020B0604020202090204" pitchFamily="34" charset="0"/>
                <a:ea typeface="微软雅黑" panose="020B0503020204020204" pitchFamily="34" charset="-122"/>
              </a:rPr>
              <a:t>, S. et al. The multimodality cell segmentation challenge: toward universal solutions. Nat Methods (2024).</a:t>
            </a:r>
          </a:p>
          <a:p>
            <a:pPr>
              <a:lnSpc>
                <a:spcPct val="130000"/>
              </a:lnSpc>
            </a:pPr>
            <a:r>
              <a:rPr lang="en-US" altLang="zh-CN" sz="1400" dirty="0">
                <a:latin typeface="Arial" panose="020B0604020202090204" pitchFamily="34" charset="0"/>
                <a:ea typeface="微软雅黑" panose="020B0503020204020204" pitchFamily="34" charset="-122"/>
              </a:rPr>
              <a:t>[2] Lee, G., Kim, S., Kim, J. &amp; Yun, S.-Y. </a:t>
            </a:r>
            <a:r>
              <a:rPr lang="en-US" altLang="zh-CN" sz="1400" dirty="0" err="1">
                <a:latin typeface="Arial" panose="020B0604020202090204" pitchFamily="34" charset="0"/>
                <a:ea typeface="微软雅黑" panose="020B0503020204020204" pitchFamily="34" charset="-122"/>
              </a:rPr>
              <a:t>Mediar</a:t>
            </a:r>
            <a:r>
              <a:rPr lang="en-US" altLang="zh-CN" sz="1400" dirty="0">
                <a:latin typeface="Arial" panose="020B0604020202090204" pitchFamily="34" charset="0"/>
                <a:ea typeface="微软雅黑" panose="020B0503020204020204" pitchFamily="34" charset="-122"/>
              </a:rPr>
              <a:t>: harmony of data-centric and model-centric for multi-modality microscopy. in Proceedings of The Cell Segmentation Challenge in Multi-modality High-Resolution Microscopy Images, vol. 212, pages 1–16 (2023).</a:t>
            </a:r>
          </a:p>
          <a:p>
            <a:pPr>
              <a:lnSpc>
                <a:spcPct val="130000"/>
              </a:lnSpc>
            </a:pPr>
            <a:r>
              <a:rPr lang="en-US" altLang="zh-CN" sz="1400" dirty="0">
                <a:latin typeface="Arial" panose="020B0604020202090204" pitchFamily="34" charset="0"/>
                <a:ea typeface="微软雅黑" panose="020B0503020204020204" pitchFamily="34" charset="-122"/>
              </a:rPr>
              <a:t>[3] </a:t>
            </a:r>
            <a:r>
              <a:rPr lang="en-US" altLang="zh-CN" sz="1400" dirty="0" err="1">
                <a:latin typeface="Arial" panose="020B0604020202090204" pitchFamily="34" charset="0"/>
                <a:ea typeface="微软雅黑" panose="020B0503020204020204" pitchFamily="34" charset="-122"/>
              </a:rPr>
              <a:t>Ruan</a:t>
            </a:r>
            <a:r>
              <a:rPr lang="en-US" altLang="zh-CN" sz="1400" dirty="0">
                <a:latin typeface="Arial" panose="020B0604020202090204" pitchFamily="34" charset="0"/>
                <a:ea typeface="微软雅黑" panose="020B0503020204020204" pitchFamily="34" charset="-122"/>
              </a:rPr>
              <a:t>, </a:t>
            </a:r>
            <a:r>
              <a:rPr lang="en-US" altLang="zh-CN" sz="1400" dirty="0" err="1">
                <a:latin typeface="Arial" panose="020B0604020202090204" pitchFamily="34" charset="0"/>
                <a:ea typeface="微软雅黑" panose="020B0503020204020204" pitchFamily="34" charset="-122"/>
              </a:rPr>
              <a:t>Jiacheng</a:t>
            </a:r>
            <a:r>
              <a:rPr lang="en-US" altLang="zh-CN" sz="1400" dirty="0">
                <a:latin typeface="Arial" panose="020B0604020202090204" pitchFamily="34" charset="0"/>
                <a:ea typeface="微软雅黑" panose="020B0503020204020204" pitchFamily="34" charset="-122"/>
              </a:rPr>
              <a:t>, and </a:t>
            </a:r>
            <a:r>
              <a:rPr lang="en-US" altLang="zh-CN" sz="1400" dirty="0" err="1">
                <a:latin typeface="Arial" panose="020B0604020202090204" pitchFamily="34" charset="0"/>
                <a:ea typeface="微软雅黑" panose="020B0503020204020204" pitchFamily="34" charset="-122"/>
              </a:rPr>
              <a:t>Suncheng</a:t>
            </a:r>
            <a:r>
              <a:rPr lang="en-US" altLang="zh-CN" sz="1400" dirty="0">
                <a:latin typeface="Arial" panose="020B0604020202090204" pitchFamily="34" charset="0"/>
                <a:ea typeface="微软雅黑" panose="020B0503020204020204" pitchFamily="34" charset="-122"/>
              </a:rPr>
              <a:t> Xiang. "</a:t>
            </a:r>
            <a:r>
              <a:rPr lang="en-US" altLang="zh-CN" sz="1400" dirty="0" err="1">
                <a:latin typeface="Arial" panose="020B0604020202090204" pitchFamily="34" charset="0"/>
                <a:ea typeface="微软雅黑" panose="020B0503020204020204" pitchFamily="34" charset="-122"/>
              </a:rPr>
              <a:t>Vm-unet</a:t>
            </a:r>
            <a:r>
              <a:rPr lang="en-US" altLang="zh-CN" sz="1400" dirty="0">
                <a:latin typeface="Arial" panose="020B0604020202090204" pitchFamily="34" charset="0"/>
                <a:ea typeface="微软雅黑" panose="020B0503020204020204" pitchFamily="34" charset="-122"/>
              </a:rPr>
              <a:t>: Vision mamba </a:t>
            </a:r>
            <a:r>
              <a:rPr lang="en-US" altLang="zh-CN" sz="1400" dirty="0" err="1">
                <a:latin typeface="Arial" panose="020B0604020202090204" pitchFamily="34" charset="0"/>
                <a:ea typeface="微软雅黑" panose="020B0503020204020204" pitchFamily="34" charset="-122"/>
              </a:rPr>
              <a:t>unet</a:t>
            </a:r>
            <a:r>
              <a:rPr lang="en-US" altLang="zh-CN" sz="1400" dirty="0">
                <a:latin typeface="Arial" panose="020B0604020202090204" pitchFamily="34" charset="0"/>
                <a:ea typeface="微软雅黑" panose="020B0503020204020204" pitchFamily="34" charset="-122"/>
              </a:rPr>
              <a:t> for medical image segmentation." </a:t>
            </a:r>
            <a:r>
              <a:rPr lang="en-US" altLang="zh-CN" sz="1400" dirty="0" err="1">
                <a:latin typeface="Arial" panose="020B0604020202090204" pitchFamily="34" charset="0"/>
                <a:ea typeface="微软雅黑" panose="020B0503020204020204" pitchFamily="34" charset="-122"/>
              </a:rPr>
              <a:t>arXiv</a:t>
            </a:r>
            <a:r>
              <a:rPr lang="en-US" altLang="zh-CN" sz="1400" dirty="0">
                <a:latin typeface="Arial" panose="020B0604020202090204" pitchFamily="34" charset="0"/>
                <a:ea typeface="微软雅黑" panose="020B0503020204020204" pitchFamily="34" charset="-122"/>
              </a:rPr>
              <a:t> preprint arXiv:2402.02491 (2024).</a:t>
            </a:r>
            <a:endParaRPr lang="zh-CN" altLang="en-US" sz="1400" dirty="0">
              <a:latin typeface="Arial" panose="020B0604020202090204" pitchFamily="34" charset="0"/>
              <a:ea typeface="微软雅黑" panose="020B0503020204020204" pitchFamily="34" charset="-122"/>
            </a:endParaRPr>
          </a:p>
        </p:txBody>
      </p:sp>
    </p:spTree>
    <p:extLst>
      <p:ext uri="{BB962C8B-B14F-4D97-AF65-F5344CB8AC3E}">
        <p14:creationId xmlns:p14="http://schemas.microsoft.com/office/powerpoint/2010/main" val="2139245625"/>
      </p:ext>
    </p:extLst>
  </p:cSld>
  <p:clrMapOvr>
    <a:masterClrMapping/>
  </p:clrMapOvr>
  <p:transition spd="med" advTm="41896">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100000"/>
                    </a14:imgEffect>
                  </a14:imgLayer>
                </a14:imgProps>
              </a:ext>
              <a:ext uri="{28A0092B-C50C-407E-A947-70E740481C1C}">
                <a14:useLocalDpi xmlns:a14="http://schemas.microsoft.com/office/drawing/2010/main" val="0"/>
              </a:ext>
            </a:extLst>
          </a:blip>
          <a:srcRect l="2767" r="7205" b="57679"/>
          <a:stretch>
            <a:fillRect/>
          </a:stretch>
        </p:blipFill>
        <p:spPr bwMode="auto">
          <a:xfrm rot="10800000">
            <a:off x="0" y="5247034"/>
            <a:ext cx="12192001" cy="63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0" y="1637701"/>
            <a:ext cx="12192000" cy="3609333"/>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5" name="矩形 14"/>
          <p:cNvSpPr/>
          <p:nvPr/>
        </p:nvSpPr>
        <p:spPr>
          <a:xfrm>
            <a:off x="1794952" y="2762399"/>
            <a:ext cx="9257651" cy="1107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srgbClr val="071F65"/>
                </a:solidFill>
                <a:effectLst/>
                <a:uLnTx/>
                <a:uFillTx/>
                <a:latin typeface="微软雅黑" panose="020B0503020204020204" pitchFamily="34" charset="-122"/>
                <a:ea typeface="微软雅黑" panose="020B0503020204020204" pitchFamily="34" charset="-122"/>
              </a:rPr>
              <a:t>  THANKS</a:t>
            </a:r>
            <a:r>
              <a:rPr kumimoji="0" lang="zh-CN" altLang="en-US" sz="6600" b="1" i="0" u="none" strike="noStrike" kern="1200" cap="none" spc="0" normalizeH="0" baseline="0" noProof="0" dirty="0">
                <a:ln>
                  <a:noFill/>
                </a:ln>
                <a:solidFill>
                  <a:srgbClr val="071F65"/>
                </a:solidFill>
                <a:effectLst/>
                <a:uLnTx/>
                <a:uFillTx/>
                <a:latin typeface="微软雅黑" panose="020B0503020204020204" pitchFamily="34" charset="-122"/>
                <a:ea typeface="微软雅黑" panose="020B0503020204020204" pitchFamily="34" charset="-122"/>
              </a:rPr>
              <a:t>！</a:t>
            </a:r>
            <a:endParaRPr lang="en-US" altLang="zh-CN" sz="6600" b="1" dirty="0">
              <a:solidFill>
                <a:srgbClr val="071F65"/>
              </a:solidFill>
              <a:latin typeface="微软雅黑" panose="020B0503020204020204" pitchFamily="34" charset="-122"/>
              <a:ea typeface="微软雅黑" panose="020B0503020204020204" pitchFamily="34" charset="-122"/>
            </a:endParaRPr>
          </a:p>
        </p:txBody>
      </p:sp>
      <p:grpSp>
        <p:nvGrpSpPr>
          <p:cNvPr id="17" name="Group 4"/>
          <p:cNvGrpSpPr>
            <a:grpSpLocks noChangeAspect="1"/>
          </p:cNvGrpSpPr>
          <p:nvPr/>
        </p:nvGrpSpPr>
        <p:grpSpPr bwMode="auto">
          <a:xfrm>
            <a:off x="1408013" y="264887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HK" altLang="en-US" sz="1800" b="0" i="0" u="none" strike="noStrike" kern="1200" cap="none" spc="0" normalizeH="0" baseline="0" noProof="0">
                <a:ln>
                  <a:noFill/>
                </a:ln>
                <a:solidFill>
                  <a:srgbClr val="3D3F41"/>
                </a:solidFill>
                <a:effectLst/>
                <a:uLnTx/>
                <a:uFillTx/>
                <a:latin typeface="Arial" panose="020B0604020202090204"/>
                <a:ea typeface="微软雅黑" panose="020B0503020204020204" pitchFamily="34" charset="-122"/>
                <a:cs typeface="+mn-cs"/>
              </a:endParaRPr>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HK" altLang="en-US" sz="1800" b="0" i="0" u="none" strike="noStrike" kern="1200" cap="none" spc="0" normalizeH="0" baseline="0" noProof="0">
                <a:ln>
                  <a:noFill/>
                </a:ln>
                <a:solidFill>
                  <a:srgbClr val="3D3F41"/>
                </a:solidFill>
                <a:effectLst/>
                <a:uLnTx/>
                <a:uFillTx/>
                <a:latin typeface="Arial" panose="020B0604020202090204"/>
                <a:ea typeface="微软雅黑" panose="020B0503020204020204" pitchFamily="34" charset="-122"/>
                <a:cs typeface="+mn-cs"/>
              </a:endParaRPr>
            </a:p>
          </p:txBody>
        </p:sp>
      </p:gr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007" y="240835"/>
            <a:ext cx="3114675" cy="1114425"/>
          </a:xfrm>
          <a:prstGeom prst="rect">
            <a:avLst/>
          </a:prstGeom>
        </p:spPr>
      </p:pic>
    </p:spTree>
  </p:cSld>
  <p:clrMapOvr>
    <a:masterClrMapping/>
  </p:clrMapOvr>
  <p:transition spd="med" advTm="69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4"/>
          <p:cNvGrpSpPr/>
          <p:nvPr/>
        </p:nvGrpSpPr>
        <p:grpSpPr bwMode="auto">
          <a:xfrm>
            <a:off x="4702230" y="1371997"/>
            <a:ext cx="6295583" cy="1092200"/>
            <a:chOff x="0" y="0"/>
            <a:chExt cx="4354" cy="688"/>
          </a:xfrm>
        </p:grpSpPr>
        <p:sp>
          <p:nvSpPr>
            <p:cNvPr id="20" name="Rectangle 5"/>
            <p:cNvSpPr>
              <a:spLocks noChangeArrowheads="1"/>
            </p:cNvSpPr>
            <p:nvPr/>
          </p:nvSpPr>
          <p:spPr bwMode="auto">
            <a:xfrm>
              <a:off x="0" y="54"/>
              <a:ext cx="4354" cy="453"/>
            </a:xfrm>
            <a:prstGeom prst="rect">
              <a:avLst/>
            </a:prstGeom>
            <a:solidFill>
              <a:schemeClr val="bg1">
                <a:lumMod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90204" pitchFamily="34" charset="0"/>
                <a:ea typeface="华文细黑" panose="02010600040101010101" pitchFamily="2" charset="-122"/>
                <a:cs typeface="+mn-cs"/>
              </a:endParaRPr>
            </a:p>
          </p:txBody>
        </p:sp>
        <p:sp>
          <p:nvSpPr>
            <p:cNvPr id="21" name="Rectangle 6"/>
            <p:cNvSpPr>
              <a:spLocks noChangeArrowheads="1"/>
            </p:cNvSpPr>
            <p:nvPr/>
          </p:nvSpPr>
          <p:spPr bwMode="auto">
            <a:xfrm>
              <a:off x="181" y="0"/>
              <a:ext cx="1497" cy="326"/>
            </a:xfrm>
            <a:prstGeom prst="rect">
              <a:avLst/>
            </a:prstGeom>
            <a:solidFill>
              <a:srgbClr val="071F6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90204" pitchFamily="34" charset="0"/>
                <a:ea typeface="华文细黑" panose="02010600040101010101" pitchFamily="2" charset="-122"/>
                <a:cs typeface="+mn-cs"/>
              </a:endParaRPr>
            </a:p>
          </p:txBody>
        </p:sp>
        <p:sp>
          <p:nvSpPr>
            <p:cNvPr id="22" name="AutoShape 9"/>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sp>
          <p:nvSpPr>
            <p:cNvPr id="23" name="AutoShape 10"/>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grpSp>
      <p:grpSp>
        <p:nvGrpSpPr>
          <p:cNvPr id="24" name="Group 11"/>
          <p:cNvGrpSpPr/>
          <p:nvPr/>
        </p:nvGrpSpPr>
        <p:grpSpPr bwMode="auto">
          <a:xfrm>
            <a:off x="4702230" y="2437209"/>
            <a:ext cx="6295583" cy="1092200"/>
            <a:chOff x="0" y="0"/>
            <a:chExt cx="4354" cy="688"/>
          </a:xfrm>
        </p:grpSpPr>
        <p:sp>
          <p:nvSpPr>
            <p:cNvPr id="25" name="Rectangle 12"/>
            <p:cNvSpPr>
              <a:spLocks noChangeArrowheads="1"/>
            </p:cNvSpPr>
            <p:nvPr/>
          </p:nvSpPr>
          <p:spPr bwMode="auto">
            <a:xfrm>
              <a:off x="0" y="54"/>
              <a:ext cx="4354" cy="453"/>
            </a:xfrm>
            <a:prstGeom prst="rect">
              <a:avLst/>
            </a:prstGeom>
            <a:solidFill>
              <a:schemeClr val="bg1">
                <a:lumMod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90204" pitchFamily="34" charset="0"/>
                <a:ea typeface="华文细黑" panose="02010600040101010101" pitchFamily="2" charset="-122"/>
                <a:cs typeface="+mn-cs"/>
              </a:endParaRPr>
            </a:p>
          </p:txBody>
        </p:sp>
        <p:sp>
          <p:nvSpPr>
            <p:cNvPr id="26" name="Rectangle 13"/>
            <p:cNvSpPr>
              <a:spLocks noChangeArrowheads="1"/>
            </p:cNvSpPr>
            <p:nvPr/>
          </p:nvSpPr>
          <p:spPr bwMode="auto">
            <a:xfrm>
              <a:off x="181" y="0"/>
              <a:ext cx="1497" cy="326"/>
            </a:xfrm>
            <a:prstGeom prst="rect">
              <a:avLst/>
            </a:prstGeom>
            <a:solidFill>
              <a:srgbClr val="071F6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90204" pitchFamily="34" charset="0"/>
                <a:ea typeface="华文细黑" panose="02010600040101010101" pitchFamily="2" charset="-122"/>
                <a:cs typeface="+mn-cs"/>
              </a:endParaRPr>
            </a:p>
          </p:txBody>
        </p:sp>
        <p:sp>
          <p:nvSpPr>
            <p:cNvPr id="27" name="AutoShape 16"/>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sp>
          <p:nvSpPr>
            <p:cNvPr id="28" name="AutoShape 17"/>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grpSp>
      <p:grpSp>
        <p:nvGrpSpPr>
          <p:cNvPr id="29" name="Group 18"/>
          <p:cNvGrpSpPr/>
          <p:nvPr/>
        </p:nvGrpSpPr>
        <p:grpSpPr bwMode="auto">
          <a:xfrm>
            <a:off x="4702230" y="3475434"/>
            <a:ext cx="6295583" cy="1092200"/>
            <a:chOff x="0" y="0"/>
            <a:chExt cx="4354" cy="688"/>
          </a:xfrm>
        </p:grpSpPr>
        <p:sp>
          <p:nvSpPr>
            <p:cNvPr id="30" name="Rectangle 19"/>
            <p:cNvSpPr>
              <a:spLocks noChangeArrowheads="1"/>
            </p:cNvSpPr>
            <p:nvPr/>
          </p:nvSpPr>
          <p:spPr bwMode="auto">
            <a:xfrm>
              <a:off x="0" y="54"/>
              <a:ext cx="4354" cy="453"/>
            </a:xfrm>
            <a:prstGeom prst="rect">
              <a:avLst/>
            </a:prstGeom>
            <a:solidFill>
              <a:schemeClr val="bg1">
                <a:lumMod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90204" pitchFamily="34" charset="0"/>
                <a:ea typeface="华文细黑" panose="02010600040101010101" pitchFamily="2" charset="-122"/>
                <a:cs typeface="+mn-cs"/>
              </a:endParaRPr>
            </a:p>
          </p:txBody>
        </p:sp>
        <p:sp>
          <p:nvSpPr>
            <p:cNvPr id="31" name="Rectangle 20"/>
            <p:cNvSpPr>
              <a:spLocks noChangeArrowheads="1"/>
            </p:cNvSpPr>
            <p:nvPr/>
          </p:nvSpPr>
          <p:spPr bwMode="auto">
            <a:xfrm>
              <a:off x="181" y="0"/>
              <a:ext cx="1497" cy="326"/>
            </a:xfrm>
            <a:prstGeom prst="rect">
              <a:avLst/>
            </a:prstGeom>
            <a:solidFill>
              <a:srgbClr val="071F6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90204" pitchFamily="34" charset="0"/>
                <a:ea typeface="华文细黑" panose="02010600040101010101" pitchFamily="2" charset="-122"/>
                <a:cs typeface="+mn-cs"/>
              </a:endParaRPr>
            </a:p>
          </p:txBody>
        </p:sp>
        <p:sp>
          <p:nvSpPr>
            <p:cNvPr id="32" name="AutoShape 23"/>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sp>
          <p:nvSpPr>
            <p:cNvPr id="33" name="AutoShape 24"/>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grpSp>
      <p:sp>
        <p:nvSpPr>
          <p:cNvPr id="34" name="TextBox 1"/>
          <p:cNvSpPr txBox="1"/>
          <p:nvPr/>
        </p:nvSpPr>
        <p:spPr>
          <a:xfrm>
            <a:off x="5256601" y="1385103"/>
            <a:ext cx="1728787" cy="461665"/>
          </a:xfrm>
          <a:prstGeom prst="rect">
            <a:avLst/>
          </a:prstGeom>
          <a:noFill/>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第一章</a:t>
            </a:r>
          </a:p>
        </p:txBody>
      </p:sp>
      <p:sp>
        <p:nvSpPr>
          <p:cNvPr id="35" name="TextBox 65"/>
          <p:cNvSpPr txBox="1"/>
          <p:nvPr/>
        </p:nvSpPr>
        <p:spPr>
          <a:xfrm>
            <a:off x="5266126" y="2455078"/>
            <a:ext cx="1728787" cy="461665"/>
          </a:xfrm>
          <a:prstGeom prst="rect">
            <a:avLst/>
          </a:prstGeom>
          <a:noFill/>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第二章</a:t>
            </a:r>
          </a:p>
        </p:txBody>
      </p:sp>
      <p:sp>
        <p:nvSpPr>
          <p:cNvPr id="36" name="TextBox 66"/>
          <p:cNvSpPr txBox="1"/>
          <p:nvPr/>
        </p:nvSpPr>
        <p:spPr>
          <a:xfrm>
            <a:off x="5266126" y="3502828"/>
            <a:ext cx="1728787" cy="461665"/>
          </a:xfrm>
          <a:prstGeom prst="rect">
            <a:avLst/>
          </a:prstGeom>
          <a:noFill/>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第三章</a:t>
            </a:r>
          </a:p>
        </p:txBody>
      </p:sp>
      <p:sp>
        <p:nvSpPr>
          <p:cNvPr id="37" name="TextBox 64"/>
          <p:cNvSpPr txBox="1"/>
          <p:nvPr/>
        </p:nvSpPr>
        <p:spPr>
          <a:xfrm>
            <a:off x="7845425" y="1589405"/>
            <a:ext cx="2369185" cy="39878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研究动机和创新</a:t>
            </a:r>
          </a:p>
        </p:txBody>
      </p:sp>
      <p:sp>
        <p:nvSpPr>
          <p:cNvPr id="38" name="TextBox 69"/>
          <p:cNvSpPr txBox="1"/>
          <p:nvPr/>
        </p:nvSpPr>
        <p:spPr>
          <a:xfrm>
            <a:off x="7859768" y="2654697"/>
            <a:ext cx="3457575" cy="398780"/>
          </a:xfrm>
          <a:prstGeom prst="rect">
            <a:avLst/>
          </a:prstGeom>
          <a:noFill/>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算法描述</a:t>
            </a:r>
          </a:p>
        </p:txBody>
      </p:sp>
      <p:sp>
        <p:nvSpPr>
          <p:cNvPr id="39" name="TextBox 70"/>
          <p:cNvSpPr txBox="1"/>
          <p:nvPr/>
        </p:nvSpPr>
        <p:spPr>
          <a:xfrm>
            <a:off x="7859767" y="3721497"/>
            <a:ext cx="3754437" cy="40005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实验结果</a:t>
            </a:r>
          </a:p>
        </p:txBody>
      </p:sp>
      <p:grpSp>
        <p:nvGrpSpPr>
          <p:cNvPr id="40" name="组合 39"/>
          <p:cNvGrpSpPr/>
          <p:nvPr/>
        </p:nvGrpSpPr>
        <p:grpSpPr>
          <a:xfrm>
            <a:off x="666935" y="2790495"/>
            <a:ext cx="3729167" cy="1242979"/>
            <a:chOff x="218364" y="2635363"/>
            <a:chExt cx="3729167" cy="1242979"/>
          </a:xfrm>
        </p:grpSpPr>
        <p:sp>
          <p:nvSpPr>
            <p:cNvPr id="41" name="文本框 38"/>
            <p:cNvSpPr txBox="1"/>
            <p:nvPr/>
          </p:nvSpPr>
          <p:spPr>
            <a:xfrm>
              <a:off x="218364" y="3129354"/>
              <a:ext cx="3729167" cy="748988"/>
            </a:xfrm>
            <a:prstGeom prst="rect">
              <a:avLst/>
            </a:prstGeom>
            <a:noFill/>
          </p:spPr>
          <p:txBody>
            <a:bodyPr wrap="square" rtlCol="0">
              <a:spAutoFit/>
            </a:bodyPr>
            <a:lstStyle/>
            <a:p>
              <a:pPr defTabSz="914400"/>
              <a:r>
                <a:rPr lang="en-US" altLang="zh-CN" sz="4265" b="1" dirty="0">
                  <a:solidFill>
                    <a:prstClr val="white">
                      <a:lumMod val="65000"/>
                    </a:prstClr>
                  </a:solidFill>
                  <a:latin typeface="微软雅黑" panose="020B0503020204020204" pitchFamily="34" charset="-122"/>
                  <a:ea typeface="微软雅黑" panose="020B0503020204020204" pitchFamily="34" charset="-122"/>
                </a:rPr>
                <a:t>CONTENTS</a:t>
              </a:r>
              <a:endParaRPr lang="zh-CN" altLang="en-US" sz="4265" b="1" dirty="0">
                <a:solidFill>
                  <a:prstClr val="white">
                    <a:lumMod val="65000"/>
                  </a:prstClr>
                </a:solidFill>
                <a:latin typeface="微软雅黑" panose="020B0503020204020204" pitchFamily="34" charset="-122"/>
                <a:ea typeface="微软雅黑" panose="020B0503020204020204" pitchFamily="34" charset="-122"/>
              </a:endParaRPr>
            </a:p>
          </p:txBody>
        </p:sp>
        <p:sp>
          <p:nvSpPr>
            <p:cNvPr id="42" name="文本框 11"/>
            <p:cNvSpPr txBox="1"/>
            <p:nvPr/>
          </p:nvSpPr>
          <p:spPr>
            <a:xfrm>
              <a:off x="2639616" y="2635363"/>
              <a:ext cx="1143262" cy="666786"/>
            </a:xfrm>
            <a:prstGeom prst="rect">
              <a:avLst/>
            </a:prstGeom>
            <a:noFill/>
          </p:spPr>
          <p:txBody>
            <a:bodyPr wrap="none" rtlCol="0">
              <a:spAutoFit/>
            </a:bodyPr>
            <a:lstStyle/>
            <a:p>
              <a:pPr defTabSz="914400"/>
              <a:r>
                <a:rPr lang="zh-CN" altLang="en-US" sz="3735" b="1" dirty="0">
                  <a:solidFill>
                    <a:srgbClr val="414455"/>
                  </a:solidFill>
                  <a:latin typeface="微软雅黑" panose="020B0503020204020204" pitchFamily="34" charset="-122"/>
                  <a:ea typeface="微软雅黑" panose="020B0503020204020204" pitchFamily="34" charset="-122"/>
                </a:rPr>
                <a:t>目录</a:t>
              </a:r>
            </a:p>
          </p:txBody>
        </p:sp>
      </p:grpSp>
      <p:grpSp>
        <p:nvGrpSpPr>
          <p:cNvPr id="43" name="Group 18"/>
          <p:cNvGrpSpPr/>
          <p:nvPr/>
        </p:nvGrpSpPr>
        <p:grpSpPr bwMode="auto">
          <a:xfrm>
            <a:off x="4697688" y="4543822"/>
            <a:ext cx="6295583" cy="1092200"/>
            <a:chOff x="0" y="0"/>
            <a:chExt cx="4354" cy="688"/>
          </a:xfrm>
        </p:grpSpPr>
        <p:sp>
          <p:nvSpPr>
            <p:cNvPr id="44" name="Rectangle 19"/>
            <p:cNvSpPr>
              <a:spLocks noChangeArrowheads="1"/>
            </p:cNvSpPr>
            <p:nvPr/>
          </p:nvSpPr>
          <p:spPr bwMode="auto">
            <a:xfrm>
              <a:off x="0" y="54"/>
              <a:ext cx="4354" cy="453"/>
            </a:xfrm>
            <a:prstGeom prst="rect">
              <a:avLst/>
            </a:prstGeom>
            <a:solidFill>
              <a:schemeClr val="bg1">
                <a:lumMod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90204" pitchFamily="34" charset="0"/>
                <a:ea typeface="华文细黑" panose="02010600040101010101" pitchFamily="2" charset="-122"/>
                <a:cs typeface="+mn-cs"/>
              </a:endParaRPr>
            </a:p>
          </p:txBody>
        </p:sp>
        <p:sp>
          <p:nvSpPr>
            <p:cNvPr id="48" name="Rectangle 20"/>
            <p:cNvSpPr>
              <a:spLocks noChangeArrowheads="1"/>
            </p:cNvSpPr>
            <p:nvPr/>
          </p:nvSpPr>
          <p:spPr bwMode="auto">
            <a:xfrm>
              <a:off x="181" y="0"/>
              <a:ext cx="1497" cy="326"/>
            </a:xfrm>
            <a:prstGeom prst="rect">
              <a:avLst/>
            </a:prstGeom>
            <a:solidFill>
              <a:srgbClr val="071F6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90204" pitchFamily="34" charset="0"/>
                <a:ea typeface="华文细黑" panose="02010600040101010101" pitchFamily="2" charset="-122"/>
                <a:cs typeface="+mn-cs"/>
              </a:endParaRPr>
            </a:p>
          </p:txBody>
        </p:sp>
        <p:sp>
          <p:nvSpPr>
            <p:cNvPr id="49" name="AutoShape 23"/>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sp>
          <p:nvSpPr>
            <p:cNvPr id="50" name="AutoShape 24"/>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grpSp>
      <p:sp>
        <p:nvSpPr>
          <p:cNvPr id="51" name="TextBox 66"/>
          <p:cNvSpPr txBox="1"/>
          <p:nvPr/>
        </p:nvSpPr>
        <p:spPr>
          <a:xfrm>
            <a:off x="5261584" y="4571216"/>
            <a:ext cx="1728787" cy="461665"/>
          </a:xfrm>
          <a:prstGeom prst="rect">
            <a:avLst/>
          </a:prstGeom>
          <a:noFill/>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第四章</a:t>
            </a:r>
          </a:p>
        </p:txBody>
      </p:sp>
      <p:sp>
        <p:nvSpPr>
          <p:cNvPr id="52" name="TextBox 70"/>
          <p:cNvSpPr txBox="1"/>
          <p:nvPr/>
        </p:nvSpPr>
        <p:spPr>
          <a:xfrm>
            <a:off x="7855225" y="4789885"/>
            <a:ext cx="3754437" cy="40005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lang="zh-CN" altLang="en-US" sz="2000" b="1" dirty="0">
                <a:solidFill>
                  <a:srgbClr val="FFFFFF"/>
                </a:solidFill>
                <a:latin typeface="微软雅黑" panose="020B0503020204020204" pitchFamily="34" charset="-122"/>
                <a:ea typeface="微软雅黑" panose="020B0503020204020204" pitchFamily="34" charset="-122"/>
              </a:rPr>
              <a:t>总结</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advTm="6743">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29078" y="2556163"/>
            <a:ext cx="1146468"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rPr>
              <a:t>Part</a:t>
            </a:r>
            <a:r>
              <a:rPr kumimoji="0" lang="en-US" altLang="zh-CN" sz="7200" b="1"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rPr>
              <a:t>1</a:t>
            </a:r>
            <a:endParaRPr kumimoji="0" lang="zh-CN" altLang="en-US" sz="7200" b="1"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sp>
        <p:nvSpPr>
          <p:cNvPr id="6" name="矩形 5"/>
          <p:cNvSpPr/>
          <p:nvPr/>
        </p:nvSpPr>
        <p:spPr>
          <a:xfrm>
            <a:off x="5426361" y="2771606"/>
            <a:ext cx="4094480" cy="76835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研究动机和创新</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913" y="1716274"/>
            <a:ext cx="1912757" cy="1912757"/>
          </a:xfrm>
          <a:prstGeom prst="rect">
            <a:avLst/>
          </a:prstGeom>
        </p:spPr>
      </p:pic>
    </p:spTree>
  </p:cSld>
  <p:clrMapOvr>
    <a:masterClrMapping/>
  </p:clrMapOvr>
  <p:transition spd="med" advTm="292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932740" y="137732"/>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chemeClr val="tx1"/>
                </a:solidFill>
              </a:rPr>
              <a:t>细胞弱监督分割研究意义</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78" y="112522"/>
            <a:ext cx="750015" cy="750015"/>
          </a:xfrm>
          <a:prstGeom prst="rect">
            <a:avLst/>
          </a:prstGeom>
        </p:spPr>
      </p:pic>
      <p:sp>
        <p:nvSpPr>
          <p:cNvPr id="2" name="文本框 1"/>
          <p:cNvSpPr txBox="1"/>
          <p:nvPr/>
        </p:nvSpPr>
        <p:spPr>
          <a:xfrm>
            <a:off x="0" y="1003300"/>
            <a:ext cx="12192635" cy="3486507"/>
          </a:xfrm>
          <a:prstGeom prst="rect">
            <a:avLst/>
          </a:prstGeom>
          <a:noFill/>
        </p:spPr>
        <p:txBody>
          <a:bodyPr wrap="square" rtlCol="0">
            <a:noAutofit/>
          </a:bodyPr>
          <a:lstStyle/>
          <a:p>
            <a:pPr>
              <a:lnSpc>
                <a:spcPct val="130000"/>
              </a:lnSpc>
            </a:pPr>
            <a:r>
              <a:rPr lang="zh-CN" altLang="en-US" sz="2800" b="1" dirty="0">
                <a:latin typeface="Arial" panose="020B0604020202090204" pitchFamily="34" charset="0"/>
                <a:ea typeface="微软雅黑" panose="020B0503020204020204" pitchFamily="34" charset="-122"/>
              </a:rPr>
              <a:t>动机</a:t>
            </a:r>
          </a:p>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rPr>
              <a:t>显微图像具有不同的</a:t>
            </a:r>
            <a:r>
              <a:rPr lang="zh-CN" altLang="en-US" b="1" dirty="0">
                <a:latin typeface="Arial" panose="020B0604020202090204" pitchFamily="34" charset="0"/>
                <a:ea typeface="微软雅黑" panose="020B0503020204020204" pitchFamily="34" charset="-122"/>
              </a:rPr>
              <a:t>细胞类型、组织类型和显微镜成像技术</a:t>
            </a:r>
            <a:r>
              <a:rPr lang="zh-CN" altLang="en-US" dirty="0">
                <a:latin typeface="Arial" panose="020B0604020202090204" pitchFamily="34" charset="0"/>
                <a:ea typeface="微软雅黑" panose="020B0503020204020204" pitchFamily="34" charset="-122"/>
              </a:rPr>
              <a:t>，并具有不同的注释，因此显微图像的</a:t>
            </a:r>
            <a:r>
              <a:rPr lang="zh-CN" altLang="en-US" b="1" dirty="0">
                <a:latin typeface="Arial" panose="020B0604020202090204" pitchFamily="34" charset="0"/>
                <a:ea typeface="微软雅黑" panose="020B0503020204020204" pitchFamily="34" charset="-122"/>
              </a:rPr>
              <a:t>模态数量多、异质性大</a:t>
            </a:r>
            <a:r>
              <a:rPr lang="zh-CN" altLang="en-US" dirty="0">
                <a:latin typeface="Arial" panose="020B0604020202090204" pitchFamily="34" charset="0"/>
                <a:ea typeface="微软雅黑" panose="020B0503020204020204" pitchFamily="34" charset="-122"/>
              </a:rPr>
              <a:t>，来自各种因素的异质模式不可避免地会导致对特定主导模式的学习不平衡，给多模态细胞分割带来困难。</a:t>
            </a:r>
            <a:endParaRPr lang="en-US" altLang="zh-CN" dirty="0">
              <a:latin typeface="Arial" panose="020B0604020202090204" pitchFamily="34" charset="0"/>
              <a:ea typeface="微软雅黑" panose="020B0503020204020204" pitchFamily="34" charset="-122"/>
            </a:endParaRPr>
          </a:p>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rPr>
              <a:t>由</a:t>
            </a:r>
            <a:r>
              <a:rPr lang="en-US" altLang="zh-CN" dirty="0" err="1">
                <a:latin typeface="Arial" panose="020B0604020202090204" pitchFamily="34" charset="0"/>
                <a:ea typeface="微软雅黑" panose="020B0503020204020204" pitchFamily="34" charset="-122"/>
              </a:rPr>
              <a:t>NeurIPS</a:t>
            </a:r>
            <a:r>
              <a:rPr lang="en-US" altLang="zh-CN" dirty="0">
                <a:latin typeface="Arial" panose="020B0604020202090204" pitchFamily="34" charset="0"/>
                <a:ea typeface="微软雅黑" panose="020B0503020204020204" pitchFamily="34" charset="-122"/>
              </a:rPr>
              <a:t> 2022</a:t>
            </a:r>
            <a:r>
              <a:rPr lang="zh-CN" altLang="en-US" dirty="0">
                <a:latin typeface="Arial" panose="020B0604020202090204" pitchFamily="34" charset="0"/>
                <a:ea typeface="微软雅黑" panose="020B0503020204020204" pitchFamily="34" charset="-122"/>
              </a:rPr>
              <a:t>举办的</a:t>
            </a:r>
            <a:r>
              <a:rPr lang="en-US" altLang="zh-CN" dirty="0">
                <a:latin typeface="Arial" panose="020B0604020202090204" pitchFamily="34" charset="0"/>
                <a:ea typeface="微软雅黑" panose="020B0503020204020204" pitchFamily="34" charset="-122"/>
              </a:rPr>
              <a:t>Weakly Supervised Cell Segmentation in Multi-modality High-Resolution Microscopy Images</a:t>
            </a:r>
            <a:r>
              <a:rPr lang="zh-CN" altLang="en-US" dirty="0">
                <a:latin typeface="Arial" panose="020B0604020202090204" pitchFamily="34" charset="0"/>
                <a:ea typeface="微软雅黑" panose="020B0503020204020204" pitchFamily="34" charset="-122"/>
              </a:rPr>
              <a:t>比赛中，第一名算法</a:t>
            </a:r>
            <a:r>
              <a:rPr lang="en-US" altLang="zh-CN" dirty="0">
                <a:latin typeface="Arial" panose="020B0604020202090204" pitchFamily="34" charset="0"/>
                <a:ea typeface="微软雅黑" panose="020B0503020204020204" pitchFamily="34" charset="-122"/>
              </a:rPr>
              <a:t>MEDIAR</a:t>
            </a:r>
            <a:r>
              <a:rPr lang="zh-CN" altLang="en-US" dirty="0">
                <a:latin typeface="Arial" panose="020B0604020202090204" pitchFamily="34" charset="0"/>
                <a:ea typeface="微软雅黑" panose="020B0503020204020204" pitchFamily="34" charset="-122"/>
              </a:rPr>
              <a:t>以数据为中心构建训练框架，使用</a:t>
            </a:r>
            <a:r>
              <a:rPr lang="zh-CN" altLang="en-US" dirty="0">
                <a:latin typeface="Arial" panose="020B0604020202090204" pitchFamily="34" charset="0"/>
                <a:ea typeface="微软雅黑" panose="020B0503020204020204" pitchFamily="34" charset="-122"/>
                <a:sym typeface="+mn-ea"/>
              </a:rPr>
              <a:t>了一种</a:t>
            </a:r>
            <a:r>
              <a:rPr lang="zh-CN" altLang="en-US" b="1" dirty="0">
                <a:latin typeface="Arial" panose="020B0604020202090204" pitchFamily="34" charset="0"/>
                <a:ea typeface="微软雅黑" panose="020B0503020204020204" pitchFamily="34" charset="-122"/>
                <a:sym typeface="+mn-ea"/>
              </a:rPr>
              <a:t>学习策略来平衡潜在模式并保留预训练数据中的知识，</a:t>
            </a:r>
            <a:r>
              <a:rPr lang="zh-CN" altLang="en-US" dirty="0">
                <a:latin typeface="Arial" panose="020B0604020202090204" pitchFamily="34" charset="0"/>
                <a:ea typeface="微软雅黑" panose="020B0503020204020204" pitchFamily="34" charset="-122"/>
                <a:sym typeface="+mn-ea"/>
              </a:rPr>
              <a:t>提出了</a:t>
            </a:r>
            <a:r>
              <a:rPr lang="en-US" altLang="zh-CN" dirty="0">
                <a:latin typeface="Arial" panose="020B0604020202090204" pitchFamily="34" charset="0"/>
                <a:ea typeface="微软雅黑" panose="020B0503020204020204" pitchFamily="34" charset="-122"/>
                <a:sym typeface="+mn-ea"/>
              </a:rPr>
              <a:t>MEDIAR-FORMER</a:t>
            </a:r>
            <a:r>
              <a:rPr lang="zh-CN" altLang="en-US" dirty="0">
                <a:latin typeface="Arial" panose="020B0604020202090204" pitchFamily="34" charset="0"/>
                <a:ea typeface="微软雅黑" panose="020B0503020204020204" pitchFamily="34" charset="-122"/>
                <a:sym typeface="+mn-ea"/>
              </a:rPr>
              <a:t>框架，基于</a:t>
            </a:r>
            <a:r>
              <a:rPr lang="en-US" altLang="zh-CN" dirty="0">
                <a:latin typeface="Arial" panose="020B0604020202090204" pitchFamily="34" charset="0"/>
                <a:ea typeface="微软雅黑" panose="020B0503020204020204" pitchFamily="34" charset="-122"/>
                <a:sym typeface="+mn-ea"/>
              </a:rPr>
              <a:t>Transformer</a:t>
            </a:r>
            <a:r>
              <a:rPr lang="zh-CN" altLang="en-US" dirty="0">
                <a:latin typeface="Arial" panose="020B0604020202090204" pitchFamily="34" charset="0"/>
                <a:ea typeface="微软雅黑" panose="020B0503020204020204" pitchFamily="34" charset="-122"/>
                <a:sym typeface="+mn-ea"/>
              </a:rPr>
              <a:t>进行细胞分割。</a:t>
            </a:r>
            <a:endParaRPr lang="en-US" altLang="zh-CN" dirty="0">
              <a:latin typeface="Arial" panose="020B0604020202090204" pitchFamily="34" charset="0"/>
              <a:ea typeface="微软雅黑" panose="020B0503020204020204" pitchFamily="34" charset="-122"/>
              <a:sym typeface="+mn-ea"/>
            </a:endParaRPr>
          </a:p>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sym typeface="+mn-ea"/>
              </a:rPr>
              <a:t>但由于</a:t>
            </a:r>
            <a:r>
              <a:rPr lang="en-US" altLang="zh-CN" dirty="0">
                <a:latin typeface="Arial" panose="020B0604020202090204" pitchFamily="34" charset="0"/>
                <a:ea typeface="微软雅黑" panose="020B0503020204020204" pitchFamily="34" charset="-122"/>
                <a:sym typeface="+mn-ea"/>
              </a:rPr>
              <a:t>Transformer</a:t>
            </a:r>
            <a:r>
              <a:rPr lang="zh-CN" altLang="en-US" dirty="0">
                <a:latin typeface="Arial" panose="020B0604020202090204" pitchFamily="34" charset="0"/>
                <a:ea typeface="微软雅黑" panose="020B0503020204020204" pitchFamily="34" charset="-122"/>
                <a:sym typeface="+mn-ea"/>
              </a:rPr>
              <a:t>的平方复杂度，模型的计算量大，分割效率低。而最近兴起的</a:t>
            </a:r>
            <a:r>
              <a:rPr lang="en-US" altLang="zh-CN" b="1" dirty="0">
                <a:latin typeface="Arial" panose="020B0604020202090204" pitchFamily="34" charset="0"/>
                <a:ea typeface="微软雅黑" panose="020B0503020204020204" pitchFamily="34" charset="-122"/>
                <a:sym typeface="+mn-ea"/>
              </a:rPr>
              <a:t>Mamba</a:t>
            </a:r>
            <a:r>
              <a:rPr lang="zh-CN" altLang="en-US" b="1" dirty="0">
                <a:latin typeface="Arial" panose="020B0604020202090204" pitchFamily="34" charset="0"/>
                <a:ea typeface="微软雅黑" panose="020B0503020204020204" pitchFamily="34" charset="-122"/>
                <a:sym typeface="+mn-ea"/>
              </a:rPr>
              <a:t>模型具有线性复杂度</a:t>
            </a:r>
            <a:r>
              <a:rPr lang="zh-CN" altLang="en-US" dirty="0">
                <a:latin typeface="Arial" panose="020B0604020202090204" pitchFamily="34" charset="0"/>
                <a:ea typeface="微软雅黑" panose="020B0503020204020204" pitchFamily="34" charset="-122"/>
                <a:sym typeface="+mn-ea"/>
              </a:rPr>
              <a:t>，且有研究表明在性能上</a:t>
            </a:r>
            <a:r>
              <a:rPr lang="en-US" altLang="zh-CN" dirty="0">
                <a:latin typeface="Arial" panose="020B0604020202090204" pitchFamily="34" charset="0"/>
                <a:ea typeface="微软雅黑" panose="020B0503020204020204" pitchFamily="34" charset="-122"/>
                <a:sym typeface="+mn-ea"/>
              </a:rPr>
              <a:t>Mamba</a:t>
            </a:r>
            <a:r>
              <a:rPr lang="zh-CN" altLang="en-US" dirty="0">
                <a:latin typeface="Arial" panose="020B0604020202090204" pitchFamily="34" charset="0"/>
                <a:ea typeface="微软雅黑" panose="020B0503020204020204" pitchFamily="34" charset="-122"/>
                <a:sym typeface="+mn-ea"/>
              </a:rPr>
              <a:t>能够持平甚至超过</a:t>
            </a:r>
            <a:r>
              <a:rPr lang="en-US" altLang="zh-CN" dirty="0">
                <a:latin typeface="Arial" panose="020B0604020202090204" pitchFamily="34" charset="0"/>
                <a:ea typeface="微软雅黑" panose="020B0503020204020204" pitchFamily="34" charset="-122"/>
                <a:sym typeface="+mn-ea"/>
              </a:rPr>
              <a:t>Transformer</a:t>
            </a:r>
            <a:r>
              <a:rPr lang="zh-CN" altLang="en-US" dirty="0">
                <a:latin typeface="Arial" panose="020B0604020202090204" pitchFamily="34" charset="0"/>
                <a:ea typeface="微软雅黑" panose="020B0503020204020204" pitchFamily="34" charset="-122"/>
                <a:sym typeface="+mn-ea"/>
              </a:rPr>
              <a:t>，因此我们小组尝试</a:t>
            </a:r>
            <a:r>
              <a:rPr lang="zh-CN" altLang="en-US" b="1" dirty="0">
                <a:latin typeface="Arial" panose="020B0604020202090204" pitchFamily="34" charset="0"/>
                <a:ea typeface="微软雅黑" panose="020B0503020204020204" pitchFamily="34" charset="-122"/>
                <a:sym typeface="+mn-ea"/>
              </a:rPr>
              <a:t>基于</a:t>
            </a:r>
            <a:r>
              <a:rPr lang="en-US" altLang="zh-CN" b="1" dirty="0">
                <a:latin typeface="Arial" panose="020B0604020202090204" pitchFamily="34" charset="0"/>
                <a:ea typeface="微软雅黑" panose="020B0503020204020204" pitchFamily="34" charset="-122"/>
                <a:sym typeface="+mn-ea"/>
              </a:rPr>
              <a:t>Mamba</a:t>
            </a:r>
            <a:r>
              <a:rPr lang="zh-CN" altLang="en-US" b="1" dirty="0">
                <a:latin typeface="Arial" panose="020B0604020202090204" pitchFamily="34" charset="0"/>
                <a:ea typeface="微软雅黑" panose="020B0503020204020204" pitchFamily="34" charset="-122"/>
                <a:sym typeface="+mn-ea"/>
              </a:rPr>
              <a:t>来代替</a:t>
            </a:r>
            <a:r>
              <a:rPr lang="en-US" altLang="zh-CN" b="1" dirty="0">
                <a:latin typeface="Arial" panose="020B0604020202090204" pitchFamily="34" charset="0"/>
                <a:ea typeface="微软雅黑" panose="020B0503020204020204" pitchFamily="34" charset="-122"/>
                <a:sym typeface="+mn-ea"/>
              </a:rPr>
              <a:t>Transformer</a:t>
            </a:r>
            <a:r>
              <a:rPr lang="zh-CN" altLang="en-US" b="1" dirty="0">
                <a:latin typeface="Arial" panose="020B0604020202090204" pitchFamily="34" charset="0"/>
                <a:ea typeface="微软雅黑" panose="020B0503020204020204" pitchFamily="34" charset="-122"/>
                <a:sym typeface="+mn-ea"/>
              </a:rPr>
              <a:t>解决</a:t>
            </a:r>
            <a:r>
              <a:rPr lang="zh-CN" altLang="en-US" b="1" dirty="0">
                <a:solidFill>
                  <a:schemeClr val="tx1"/>
                </a:solidFill>
              </a:rPr>
              <a:t>细胞弱监督分割任务</a:t>
            </a:r>
            <a:endParaRPr lang="zh-CN" altLang="en-US" b="1" dirty="0">
              <a:latin typeface="Arial" panose="020B0604020202090204" pitchFamily="34" charset="0"/>
              <a:ea typeface="微软雅黑" panose="020B0503020204020204" pitchFamily="34" charset="-122"/>
            </a:endParaRPr>
          </a:p>
          <a:p>
            <a:pPr>
              <a:lnSpc>
                <a:spcPct val="130000"/>
              </a:lnSpc>
            </a:pPr>
            <a:endParaRPr lang="zh-CN" altLang="en-US" dirty="0">
              <a:latin typeface="Arial" panose="020B0604020202090204" pitchFamily="34" charset="0"/>
              <a:ea typeface="微软雅黑" panose="020B0503020204020204" pitchFamily="34" charset="-122"/>
            </a:endParaRPr>
          </a:p>
          <a:p>
            <a:pPr>
              <a:lnSpc>
                <a:spcPct val="130000"/>
              </a:lnSpc>
            </a:pPr>
            <a:endParaRPr lang="en-US" altLang="zh-CN" dirty="0">
              <a:latin typeface="Arial" panose="020B0604020202090204" pitchFamily="34" charset="0"/>
              <a:ea typeface="微软雅黑" panose="020B0503020204020204" pitchFamily="34" charset="-122"/>
            </a:endParaRPr>
          </a:p>
          <a:p>
            <a:pPr>
              <a:lnSpc>
                <a:spcPct val="130000"/>
              </a:lnSpc>
            </a:pPr>
            <a:endParaRPr lang="zh-CN" altLang="en-US" dirty="0">
              <a:latin typeface="Arial" panose="020B0604020202090204" pitchFamily="34" charset="0"/>
              <a:ea typeface="微软雅黑" panose="020B0503020204020204" pitchFamily="34" charset="-122"/>
            </a:endParaRPr>
          </a:p>
          <a:p>
            <a:pPr>
              <a:lnSpc>
                <a:spcPct val="130000"/>
              </a:lnSpc>
            </a:pPr>
            <a:r>
              <a:rPr lang="zh-CN" altLang="en-US" sz="2800" b="1" dirty="0">
                <a:latin typeface="Arial" panose="020B0604020202090204" pitchFamily="34" charset="0"/>
                <a:ea typeface="微软雅黑" panose="020B0503020204020204" pitchFamily="34" charset="-122"/>
              </a:rPr>
              <a:t>算法创新</a:t>
            </a:r>
            <a:endParaRPr lang="en-US" altLang="zh-CN" dirty="0">
              <a:latin typeface="Arial" panose="020B0604020202090204" pitchFamily="34" charset="0"/>
              <a:ea typeface="微软雅黑" panose="020B0503020204020204" pitchFamily="34" charset="-122"/>
            </a:endParaRPr>
          </a:p>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rPr>
              <a:t>提出了</a:t>
            </a:r>
            <a:r>
              <a:rPr lang="en-US" altLang="zh-CN" b="1" dirty="0">
                <a:latin typeface="Arial" panose="020B0604020202090204" pitchFamily="34" charset="0"/>
                <a:ea typeface="微软雅黑" panose="020B0503020204020204" pitchFamily="34" charset="-122"/>
              </a:rPr>
              <a:t>MEDIAR-MAMBA</a:t>
            </a:r>
            <a:r>
              <a:rPr lang="zh-CN" altLang="en-US" dirty="0">
                <a:latin typeface="Arial" panose="020B0604020202090204" pitchFamily="34" charset="0"/>
                <a:ea typeface="微软雅黑" panose="020B0503020204020204" pitchFamily="34" charset="-122"/>
              </a:rPr>
              <a:t>框架，其中</a:t>
            </a:r>
            <a:r>
              <a:rPr lang="en-US" altLang="zh-CN" dirty="0">
                <a:latin typeface="Arial" panose="020B0604020202090204" pitchFamily="34" charset="0"/>
                <a:ea typeface="微软雅黑" panose="020B0503020204020204" pitchFamily="34" charset="-122"/>
              </a:rPr>
              <a:t>mamba</a:t>
            </a:r>
            <a:r>
              <a:rPr lang="zh-CN" altLang="en-US" dirty="0">
                <a:latin typeface="Arial" panose="020B0604020202090204" pitchFamily="34" charset="0"/>
                <a:ea typeface="微软雅黑" panose="020B0503020204020204" pitchFamily="34" charset="-122"/>
              </a:rPr>
              <a:t>模型的设计主要基于一种用于医学图像分割的 Ushape 架构模型，名为 Vision Mamba UNet (</a:t>
            </a:r>
            <a:r>
              <a:rPr lang="zh-CN" altLang="en-US" b="1" dirty="0">
                <a:latin typeface="Arial Bold" panose="020B0604020202090204" charset="0"/>
                <a:ea typeface="微软雅黑" panose="020B0503020204020204" pitchFamily="34" charset="-122"/>
                <a:cs typeface="Arial Bold" panose="020B0604020202090204" charset="0"/>
              </a:rPr>
              <a:t>VM-UNet</a:t>
            </a:r>
            <a:r>
              <a:rPr lang="zh-CN" altLang="en-US" dirty="0">
                <a:latin typeface="Arial" panose="020B0604020202090204" pitchFamily="34" charset="0"/>
                <a:ea typeface="微软雅黑" panose="020B0503020204020204" pitchFamily="34" charset="-122"/>
              </a:rPr>
              <a:t>)</a:t>
            </a:r>
          </a:p>
        </p:txBody>
      </p:sp>
      <p:pic>
        <p:nvPicPr>
          <p:cNvPr id="4" name="图片 3"/>
          <p:cNvPicPr>
            <a:picLocks noChangeAspect="1"/>
          </p:cNvPicPr>
          <p:nvPr>
            <p:custDataLst>
              <p:tags r:id="rId1"/>
            </p:custDataLst>
          </p:nvPr>
        </p:nvPicPr>
        <p:blipFill>
          <a:blip r:embed="rId5"/>
          <a:stretch>
            <a:fillRect/>
          </a:stretch>
        </p:blipFill>
        <p:spPr>
          <a:xfrm>
            <a:off x="4088263" y="4137917"/>
            <a:ext cx="6945040" cy="1797978"/>
          </a:xfrm>
          <a:prstGeom prst="rect">
            <a:avLst/>
          </a:prstGeom>
        </p:spPr>
      </p:pic>
    </p:spTree>
  </p:cSld>
  <p:clrMapOvr>
    <a:masterClrMapping/>
  </p:clrMapOvr>
  <p:transition spd="med">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9078" y="2556163"/>
            <a:ext cx="1146468"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rPr>
              <a:t>Part</a:t>
            </a:r>
            <a:r>
              <a:rPr lang="en-US" altLang="zh-CN" sz="7200" b="1" dirty="0">
                <a:solidFill>
                  <a:srgbClr val="FFFFFF"/>
                </a:solidFill>
                <a:latin typeface="Arial" panose="020B0604020202090204"/>
                <a:ea typeface="微软雅黑" panose="020B0503020204020204" pitchFamily="34" charset="-122"/>
              </a:rPr>
              <a:t>2</a:t>
            </a:r>
            <a:endParaRPr kumimoji="0" lang="zh-CN" altLang="en-US" sz="7200" b="1"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sp>
        <p:nvSpPr>
          <p:cNvPr id="4" name="矩形 3"/>
          <p:cNvSpPr/>
          <p:nvPr/>
        </p:nvSpPr>
        <p:spPr>
          <a:xfrm>
            <a:off x="5609241" y="2771606"/>
            <a:ext cx="2418080" cy="76835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chemeClr val="bg1"/>
                </a:solidFill>
                <a:effectLst/>
                <a:uLnTx/>
                <a:uFillTx/>
                <a:latin typeface="Arial" panose="020B0604020202090204"/>
                <a:ea typeface="微软雅黑" panose="020B0503020204020204" pitchFamily="34" charset="-122"/>
                <a:cs typeface="+mn-cs"/>
              </a:rPr>
              <a:t>算法描述</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913" y="1716274"/>
            <a:ext cx="1912757" cy="1912757"/>
          </a:xfrm>
          <a:prstGeom prst="rect">
            <a:avLst/>
          </a:prstGeom>
        </p:spPr>
      </p:pic>
      <p:grpSp>
        <p:nvGrpSpPr>
          <p:cNvPr id="5" name="组合 4"/>
          <p:cNvGrpSpPr/>
          <p:nvPr/>
        </p:nvGrpSpPr>
        <p:grpSpPr>
          <a:xfrm>
            <a:off x="8605134" y="2966800"/>
            <a:ext cx="184731" cy="1148493"/>
            <a:chOff x="9140243" y="2649839"/>
            <a:chExt cx="184731" cy="1148493"/>
          </a:xfrm>
        </p:grpSpPr>
        <p:sp>
          <p:nvSpPr>
            <p:cNvPr id="6" name="矩形 5"/>
            <p:cNvSpPr/>
            <p:nvPr/>
          </p:nvSpPr>
          <p:spPr>
            <a:xfrm>
              <a:off x="9140243" y="2649839"/>
              <a:ext cx="1847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sp>
          <p:nvSpPr>
            <p:cNvPr id="7" name="矩形 6"/>
            <p:cNvSpPr/>
            <p:nvPr/>
          </p:nvSpPr>
          <p:spPr>
            <a:xfrm>
              <a:off x="9140243" y="3183604"/>
              <a:ext cx="1847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sp>
          <p:nvSpPr>
            <p:cNvPr id="8" name="矩形 7"/>
            <p:cNvSpPr/>
            <p:nvPr/>
          </p:nvSpPr>
          <p:spPr>
            <a:xfrm>
              <a:off x="9140243" y="3429000"/>
              <a:ext cx="1847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panose="020B0503020204020204" pitchFamily="34" charset="-122"/>
                <a:cs typeface="+mn-cs"/>
              </a:endParaRPr>
            </a:p>
          </p:txBody>
        </p:sp>
      </p:grpSp>
    </p:spTree>
  </p:cSld>
  <p:clrMapOvr>
    <a:masterClrMapping/>
  </p:clrMapOvr>
  <p:transition spd="med" advTm="194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DA680B-B80A-2545-AB30-B9870FE9052E}" type="slidenum">
              <a:rPr kumimoji="1" lang="zh-CN" altLang="en-US" smtClean="0"/>
              <a:t>6</a:t>
            </a:fld>
            <a:endParaRPr kumimoji="1" lang="zh-CN" altLang="en-US"/>
          </a:p>
        </p:txBody>
      </p:sp>
      <p:sp>
        <p:nvSpPr>
          <p:cNvPr id="5" name="文本框 4"/>
          <p:cNvSpPr txBox="1"/>
          <p:nvPr/>
        </p:nvSpPr>
        <p:spPr>
          <a:xfrm>
            <a:off x="146050" y="75565"/>
            <a:ext cx="11899265" cy="650875"/>
          </a:xfrm>
          <a:prstGeom prst="rect">
            <a:avLst/>
          </a:prstGeom>
          <a:noFill/>
        </p:spPr>
        <p:txBody>
          <a:bodyPr wrap="square" rtlCol="0">
            <a:spAutoFit/>
          </a:bodyPr>
          <a:lstStyle/>
          <a:p>
            <a:pPr>
              <a:lnSpc>
                <a:spcPct val="130000"/>
              </a:lnSpc>
            </a:pPr>
            <a:r>
              <a:rPr lang="zh-CN" altLang="en-US" sz="2800" b="1" dirty="0">
                <a:solidFill>
                  <a:srgbClr val="002060"/>
                </a:solidFill>
                <a:latin typeface="Arial" panose="020B0604020202090204" pitchFamily="34" charset="0"/>
                <a:ea typeface="微软雅黑" panose="020B0503020204020204" pitchFamily="34" charset="-122"/>
              </a:rPr>
              <a:t>模型结构</a:t>
            </a:r>
          </a:p>
        </p:txBody>
      </p:sp>
      <p:pic>
        <p:nvPicPr>
          <p:cNvPr id="2" name="图片 1"/>
          <p:cNvPicPr>
            <a:picLocks noChangeAspect="1"/>
          </p:cNvPicPr>
          <p:nvPr>
            <p:custDataLst>
              <p:tags r:id="rId1"/>
            </p:custDataLst>
          </p:nvPr>
        </p:nvPicPr>
        <p:blipFill>
          <a:blip r:embed="rId3"/>
          <a:stretch>
            <a:fillRect/>
          </a:stretch>
        </p:blipFill>
        <p:spPr>
          <a:xfrm>
            <a:off x="2231390" y="1365885"/>
            <a:ext cx="7729855" cy="5475605"/>
          </a:xfrm>
          <a:prstGeom prst="rect">
            <a:avLst/>
          </a:prstGeom>
        </p:spPr>
      </p:pic>
      <p:sp>
        <p:nvSpPr>
          <p:cNvPr id="7" name="文本框 6"/>
          <p:cNvSpPr txBox="1"/>
          <p:nvPr/>
        </p:nvSpPr>
        <p:spPr>
          <a:xfrm>
            <a:off x="213995" y="715010"/>
            <a:ext cx="11689080" cy="1291590"/>
          </a:xfrm>
          <a:prstGeom prst="rect">
            <a:avLst/>
          </a:prstGeom>
          <a:noFill/>
        </p:spPr>
        <p:txBody>
          <a:bodyPr wrap="square" rtlCol="0">
            <a:spAutoFit/>
          </a:bodyPr>
          <a:lstStyle/>
          <a:p>
            <a:pPr>
              <a:lnSpc>
                <a:spcPct val="130000"/>
              </a:lnSpc>
            </a:pPr>
            <a:r>
              <a:rPr lang="en-US" altLang="zh-CN" sz="2000" dirty="0">
                <a:latin typeface="Arial" panose="020B0604020202090204" pitchFamily="34" charset="0"/>
                <a:ea typeface="微软雅黑" panose="020B0503020204020204" pitchFamily="34" charset="-122"/>
                <a:sym typeface="+mn-ea"/>
              </a:rPr>
              <a:t>VM-UNet</a:t>
            </a:r>
            <a:r>
              <a:rPr lang="zh-CN" altLang="en-US" sz="2000" dirty="0">
                <a:latin typeface="Arial" panose="020B0604020202090204" pitchFamily="34" charset="0"/>
                <a:ea typeface="微软雅黑" panose="020B0503020204020204" pitchFamily="34" charset="-122"/>
                <a:sym typeface="+mn-ea"/>
              </a:rPr>
              <a:t>引入视觉状态空间（VSS）块作为基础块来捕获广泛的上下文信息，并构建不对称的编码器-解码器结构。</a:t>
            </a:r>
            <a:endParaRPr lang="zh-CN" altLang="en-US" sz="2000" dirty="0">
              <a:latin typeface="Arial" panose="020B0604020202090204" pitchFamily="34" charset="0"/>
              <a:ea typeface="微软雅黑" panose="020B0503020204020204" pitchFamily="34" charset="-122"/>
            </a:endParaRPr>
          </a:p>
          <a:p>
            <a:pPr>
              <a:lnSpc>
                <a:spcPct val="130000"/>
              </a:lnSpc>
            </a:pPr>
            <a:endParaRPr lang="zh-CN" altLang="en-US" sz="2000" dirty="0">
              <a:latin typeface="Arial" panose="020B0604020202090204" pitchFamily="34" charset="0"/>
              <a:ea typeface="微软雅黑" panose="020B0503020204020204" pitchFamily="34" charset="-122"/>
            </a:endParaRPr>
          </a:p>
        </p:txBody>
      </p:sp>
    </p:spTree>
  </p:cSld>
  <p:clrMapOvr>
    <a:masterClrMapping/>
  </p:clrMapOvr>
  <p:transition spd="med">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DA680B-B80A-2545-AB30-B9870FE9052E}" type="slidenum">
              <a:rPr kumimoji="1" lang="zh-CN" altLang="en-US" smtClean="0"/>
              <a:t>7</a:t>
            </a:fld>
            <a:endParaRPr kumimoji="1" lang="zh-CN" altLang="en-US"/>
          </a:p>
        </p:txBody>
      </p:sp>
      <p:sp>
        <p:nvSpPr>
          <p:cNvPr id="5" name="文本框 4"/>
          <p:cNvSpPr txBox="1"/>
          <p:nvPr/>
        </p:nvSpPr>
        <p:spPr>
          <a:xfrm>
            <a:off x="0" y="0"/>
            <a:ext cx="11899265" cy="3248453"/>
          </a:xfrm>
          <a:prstGeom prst="rect">
            <a:avLst/>
          </a:prstGeom>
          <a:noFill/>
        </p:spPr>
        <p:txBody>
          <a:bodyPr wrap="square" rtlCol="0">
            <a:spAutoFit/>
          </a:bodyPr>
          <a:lstStyle/>
          <a:p>
            <a:pPr algn="l">
              <a:lnSpc>
                <a:spcPct val="130000"/>
              </a:lnSpc>
              <a:buClrTx/>
              <a:buSzTx/>
              <a:buFontTx/>
            </a:pPr>
            <a:r>
              <a:rPr lang="zh-CN" altLang="en-US" sz="2800" b="1" dirty="0">
                <a:solidFill>
                  <a:srgbClr val="002060"/>
                </a:solidFill>
                <a:latin typeface="Arial" panose="020B0604020202090204" pitchFamily="34" charset="0"/>
                <a:ea typeface="微软雅黑" panose="020B0503020204020204" pitchFamily="34" charset="-122"/>
              </a:rPr>
              <a:t>训练与预测框架</a:t>
            </a:r>
          </a:p>
          <a:p>
            <a:pPr>
              <a:lnSpc>
                <a:spcPct val="140000"/>
              </a:lnSpc>
            </a:pPr>
            <a:r>
              <a:rPr lang="zh-CN" altLang="en-US" dirty="0">
                <a:latin typeface="Arial" panose="020B0604020202090204" pitchFamily="34" charset="0"/>
                <a:ea typeface="微软雅黑" panose="020B0503020204020204" pitchFamily="34" charset="-122"/>
              </a:rPr>
              <a:t>整体思路：</a:t>
            </a:r>
            <a:endParaRPr lang="en-US" altLang="zh-CN" dirty="0">
              <a:latin typeface="Arial" panose="020B0604020202090204" pitchFamily="34" charset="0"/>
              <a:ea typeface="微软雅黑" panose="020B0503020204020204" pitchFamily="34" charset="-122"/>
            </a:endParaRPr>
          </a:p>
          <a:p>
            <a:pPr>
              <a:lnSpc>
                <a:spcPct val="140000"/>
              </a:lnSpc>
            </a:pPr>
            <a:r>
              <a:rPr lang="zh-CN" altLang="en-US" dirty="0">
                <a:latin typeface="Arial" panose="020B0604020202090204" pitchFamily="34" charset="0"/>
                <a:ea typeface="微软雅黑" panose="020B0503020204020204" pitchFamily="34" charset="-122"/>
              </a:rPr>
              <a:t>训练：使用</a:t>
            </a:r>
            <a:r>
              <a:rPr lang="en-US" altLang="zh-CN" dirty="0">
                <a:latin typeface="Arial" panose="020B0604020202090204" pitchFamily="34" charset="0"/>
                <a:ea typeface="微软雅黑" panose="020B0503020204020204" pitchFamily="34" charset="-122"/>
              </a:rPr>
              <a:t>3</a:t>
            </a:r>
            <a:r>
              <a:rPr lang="zh-CN" altLang="en-US" dirty="0">
                <a:latin typeface="Arial" panose="020B0604020202090204" pitchFamily="34" charset="0"/>
                <a:ea typeface="微软雅黑" panose="020B0503020204020204" pitchFamily="34" charset="-122"/>
              </a:rPr>
              <a:t>个公开数据集训练模型，使用预训练的</a:t>
            </a:r>
            <a:r>
              <a:rPr lang="en-US" altLang="zh-CN" dirty="0">
                <a:latin typeface="Arial" panose="020B0604020202090204" pitchFamily="34" charset="0"/>
                <a:ea typeface="微软雅黑" panose="020B0503020204020204" pitchFamily="34" charset="-122"/>
              </a:rPr>
              <a:t>VM-</a:t>
            </a:r>
            <a:r>
              <a:rPr lang="en-US" altLang="zh-CN" dirty="0" err="1">
                <a:latin typeface="Arial" panose="020B0604020202090204" pitchFamily="34" charset="0"/>
                <a:ea typeface="微软雅黑" panose="020B0503020204020204" pitchFamily="34" charset="-122"/>
              </a:rPr>
              <a:t>Unet</a:t>
            </a:r>
            <a:r>
              <a:rPr lang="zh-CN" altLang="en-US" dirty="0">
                <a:latin typeface="Arial" panose="020B0604020202090204" pitchFamily="34" charset="0"/>
                <a:ea typeface="微软雅黑" panose="020B0503020204020204" pitchFamily="34" charset="-122"/>
              </a:rPr>
              <a:t>权重对</a:t>
            </a:r>
            <a:r>
              <a:rPr lang="en-US" altLang="zh-CN" dirty="0">
                <a:latin typeface="Arial" panose="020B0604020202090204" pitchFamily="34" charset="0"/>
                <a:ea typeface="微软雅黑" panose="020B0503020204020204" pitchFamily="34" charset="-122"/>
              </a:rPr>
              <a:t>MEDIAR-MAMBA</a:t>
            </a:r>
            <a:r>
              <a:rPr lang="zh-CN" altLang="en-US" dirty="0">
                <a:latin typeface="Arial" panose="020B0604020202090204" pitchFamily="34" charset="0"/>
                <a:ea typeface="微软雅黑" panose="020B0503020204020204" pitchFamily="34" charset="-122"/>
              </a:rPr>
              <a:t>模型进行初始化，训练时使用包括细胞感知增强的多种数据增强方法。</a:t>
            </a:r>
            <a:endParaRPr lang="en-US" altLang="zh-CN" dirty="0">
              <a:latin typeface="Arial" panose="020B0604020202090204" pitchFamily="34" charset="0"/>
              <a:ea typeface="微软雅黑" panose="020B0503020204020204" pitchFamily="34" charset="-122"/>
            </a:endParaRPr>
          </a:p>
          <a:p>
            <a:pPr>
              <a:lnSpc>
                <a:spcPct val="140000"/>
              </a:lnSpc>
            </a:pPr>
            <a:r>
              <a:rPr lang="zh-CN" altLang="en-US" dirty="0">
                <a:latin typeface="Arial" panose="020B0604020202090204" pitchFamily="34" charset="0"/>
                <a:ea typeface="微软雅黑" panose="020B0503020204020204" pitchFamily="34" charset="-122"/>
              </a:rPr>
              <a:t>测试：为了保证性能对比的公平性，我们的测试流程与原</a:t>
            </a:r>
            <a:r>
              <a:rPr lang="en-US" altLang="zh-CN" dirty="0">
                <a:latin typeface="Arial" panose="020B0604020202090204" pitchFamily="34" charset="0"/>
                <a:ea typeface="微软雅黑" panose="020B0503020204020204" pitchFamily="34" charset="-122"/>
              </a:rPr>
              <a:t>MEDIAR</a:t>
            </a:r>
            <a:r>
              <a:rPr lang="zh-CN" altLang="en-US" dirty="0">
                <a:latin typeface="Arial" panose="020B0604020202090204" pitchFamily="34" charset="0"/>
                <a:ea typeface="微软雅黑" panose="020B0503020204020204" pitchFamily="34" charset="-122"/>
              </a:rPr>
              <a:t>论文保持一致</a:t>
            </a:r>
          </a:p>
          <a:p>
            <a:pPr>
              <a:lnSpc>
                <a:spcPct val="130000"/>
              </a:lnSpc>
            </a:pPr>
            <a:r>
              <a:rPr lang="zh-CN" altLang="en-US" dirty="0">
                <a:latin typeface="Arial" panose="020B0604020202090204" pitchFamily="34" charset="0"/>
                <a:ea typeface="微软雅黑" panose="020B0503020204020204" pitchFamily="34" charset="-122"/>
              </a:rPr>
              <a:t>优势：</a:t>
            </a:r>
          </a:p>
          <a:p>
            <a:pPr marL="285750" indent="-285750">
              <a:lnSpc>
                <a:spcPct val="130000"/>
              </a:lnSpc>
              <a:buFont typeface="Wingdings" panose="05000000000000000000" charset="0"/>
              <a:buChar char=""/>
            </a:pPr>
            <a:r>
              <a:rPr lang="zh-CN" altLang="en-US" dirty="0">
                <a:latin typeface="Arial" panose="020B0604020202090204" pitchFamily="34" charset="0"/>
                <a:ea typeface="微软雅黑" panose="020B0503020204020204" pitchFamily="34" charset="-122"/>
              </a:rPr>
              <a:t>丰富的预训练数据</a:t>
            </a:r>
          </a:p>
          <a:p>
            <a:pPr marL="285750" indent="-285750">
              <a:lnSpc>
                <a:spcPct val="130000"/>
              </a:lnSpc>
              <a:buFont typeface="Wingdings" panose="05000000000000000000" charset="0"/>
              <a:buChar char=""/>
            </a:pPr>
            <a:r>
              <a:rPr lang="zh-CN" altLang="en-US" dirty="0">
                <a:latin typeface="Arial" panose="020B0604020202090204" pitchFamily="34" charset="0"/>
                <a:ea typeface="微软雅黑" panose="020B0503020204020204" pitchFamily="34" charset="-122"/>
                <a:sym typeface="+mn-ea"/>
              </a:rPr>
              <a:t>数据增强策略的密集组合</a:t>
            </a:r>
            <a:endParaRPr lang="zh-CN" altLang="en-US" dirty="0">
              <a:latin typeface="Arial" panose="020B0604020202090204" pitchFamily="34" charset="0"/>
              <a:ea typeface="微软雅黑" panose="020B0503020204020204" pitchFamily="34" charset="-122"/>
            </a:endParaRPr>
          </a:p>
        </p:txBody>
      </p:sp>
      <p:grpSp>
        <p:nvGrpSpPr>
          <p:cNvPr id="32" name="组合 31">
            <a:extLst>
              <a:ext uri="{FF2B5EF4-FFF2-40B4-BE49-F238E27FC236}">
                <a16:creationId xmlns:a16="http://schemas.microsoft.com/office/drawing/2014/main" id="{AADAAD35-CFDE-4DA3-9B40-27F5645F4C5C}"/>
              </a:ext>
            </a:extLst>
          </p:cNvPr>
          <p:cNvGrpSpPr/>
          <p:nvPr/>
        </p:nvGrpSpPr>
        <p:grpSpPr>
          <a:xfrm>
            <a:off x="4954908" y="2856074"/>
            <a:ext cx="4813408" cy="3500278"/>
            <a:chOff x="4759699" y="2805741"/>
            <a:chExt cx="4813408" cy="3500278"/>
          </a:xfrm>
        </p:grpSpPr>
        <p:pic>
          <p:nvPicPr>
            <p:cNvPr id="16" name="图片 15"/>
            <p:cNvPicPr>
              <a:picLocks noChangeAspect="1"/>
            </p:cNvPicPr>
            <p:nvPr>
              <p:custDataLst>
                <p:tags r:id="rId1"/>
              </p:custDataLst>
            </p:nvPr>
          </p:nvPicPr>
          <p:blipFill>
            <a:blip r:embed="rId6"/>
            <a:stretch>
              <a:fillRect/>
            </a:stretch>
          </p:blipFill>
          <p:spPr>
            <a:xfrm>
              <a:off x="7509307" y="4714535"/>
              <a:ext cx="1683198" cy="820298"/>
            </a:xfrm>
            <a:prstGeom prst="rect">
              <a:avLst/>
            </a:prstGeom>
          </p:spPr>
        </p:pic>
        <p:sp>
          <p:nvSpPr>
            <p:cNvPr id="17" name="矩形 16"/>
            <p:cNvSpPr/>
            <p:nvPr>
              <p:custDataLst>
                <p:tags r:id="rId2"/>
              </p:custDataLst>
            </p:nvPr>
          </p:nvSpPr>
          <p:spPr>
            <a:xfrm>
              <a:off x="7691748" y="5544869"/>
              <a:ext cx="1881359" cy="43804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3">
                      <a:lumMod val="75000"/>
                    </a:schemeClr>
                  </a:solidFill>
                  <a:latin typeface="Georgia Bold" panose="02040502050405090303" charset="0"/>
                  <a:ea typeface="微软雅黑" panose="020B0503020204020204" pitchFamily="34" charset="-122"/>
                  <a:cs typeface="Georgia Bold" panose="02040502050405090303" charset="0"/>
                  <a:sym typeface="+mn-ea"/>
                </a:rPr>
                <a:t>MEDIAR-MAMBA</a:t>
              </a:r>
              <a:endParaRPr lang="zh-CN" altLang="en-US" sz="1400" b="1" dirty="0">
                <a:solidFill>
                  <a:schemeClr val="accent3">
                    <a:lumMod val="75000"/>
                  </a:schemeClr>
                </a:solidFill>
                <a:latin typeface="Georgia Bold" panose="02040502050405090303" charset="0"/>
                <a:ea typeface="微软雅黑" panose="020B0503020204020204" pitchFamily="34" charset="-122"/>
                <a:cs typeface="Georgia Bold" panose="02040502050405090303" charset="0"/>
                <a:sym typeface="+mn-ea"/>
              </a:endParaRPr>
            </a:p>
          </p:txBody>
        </p:sp>
        <p:pic>
          <p:nvPicPr>
            <p:cNvPr id="3" name="图片 2">
              <a:extLst>
                <a:ext uri="{FF2B5EF4-FFF2-40B4-BE49-F238E27FC236}">
                  <a16:creationId xmlns:a16="http://schemas.microsoft.com/office/drawing/2014/main" id="{1C37DA9E-4112-436B-B7CF-5FEE032204EC}"/>
                </a:ext>
              </a:extLst>
            </p:cNvPr>
            <p:cNvPicPr>
              <a:picLocks noChangeAspect="1"/>
            </p:cNvPicPr>
            <p:nvPr/>
          </p:nvPicPr>
          <p:blipFill>
            <a:blip r:embed="rId7"/>
            <a:stretch>
              <a:fillRect/>
            </a:stretch>
          </p:blipFill>
          <p:spPr>
            <a:xfrm>
              <a:off x="6154631" y="3821411"/>
              <a:ext cx="1011772" cy="1132053"/>
            </a:xfrm>
            <a:prstGeom prst="rect">
              <a:avLst/>
            </a:prstGeom>
          </p:spPr>
        </p:pic>
        <p:pic>
          <p:nvPicPr>
            <p:cNvPr id="8" name="图片 7">
              <a:extLst>
                <a:ext uri="{FF2B5EF4-FFF2-40B4-BE49-F238E27FC236}">
                  <a16:creationId xmlns:a16="http://schemas.microsoft.com/office/drawing/2014/main" id="{FC460908-F071-440C-88E0-972E2CAE77D6}"/>
                </a:ext>
              </a:extLst>
            </p:cNvPr>
            <p:cNvPicPr>
              <a:picLocks noChangeAspect="1"/>
            </p:cNvPicPr>
            <p:nvPr/>
          </p:nvPicPr>
          <p:blipFill>
            <a:blip r:embed="rId8"/>
            <a:stretch>
              <a:fillRect/>
            </a:stretch>
          </p:blipFill>
          <p:spPr>
            <a:xfrm>
              <a:off x="4759699" y="5281383"/>
              <a:ext cx="2406704" cy="1024636"/>
            </a:xfrm>
            <a:prstGeom prst="rect">
              <a:avLst/>
            </a:prstGeom>
          </p:spPr>
        </p:pic>
        <p:cxnSp>
          <p:nvCxnSpPr>
            <p:cNvPr id="10" name="连接符: 肘形 9">
              <a:extLst>
                <a:ext uri="{FF2B5EF4-FFF2-40B4-BE49-F238E27FC236}">
                  <a16:creationId xmlns:a16="http://schemas.microsoft.com/office/drawing/2014/main" id="{D2D4DD3B-14BF-41F3-AFAE-C77EAC13C04D}"/>
                </a:ext>
              </a:extLst>
            </p:cNvPr>
            <p:cNvCxnSpPr>
              <a:cxnSpLocks/>
              <a:stCxn id="3" idx="3"/>
              <a:endCxn id="8" idx="3"/>
            </p:cNvCxnSpPr>
            <p:nvPr/>
          </p:nvCxnSpPr>
          <p:spPr>
            <a:xfrm>
              <a:off x="7166403" y="4387438"/>
              <a:ext cx="12700" cy="1406263"/>
            </a:xfrm>
            <a:prstGeom prst="bentConnector3">
              <a:avLst>
                <a:gd name="adj1" fmla="val 1800000"/>
              </a:avLst>
            </a:prstGeom>
            <a:ln w="28575"/>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B797D27A-2DA7-48B4-BD1B-69E9028F9726}"/>
                </a:ext>
              </a:extLst>
            </p:cNvPr>
            <p:cNvPicPr>
              <a:picLocks noChangeAspect="1"/>
            </p:cNvPicPr>
            <p:nvPr/>
          </p:nvPicPr>
          <p:blipFill>
            <a:blip r:embed="rId9"/>
            <a:stretch>
              <a:fillRect/>
            </a:stretch>
          </p:blipFill>
          <p:spPr>
            <a:xfrm>
              <a:off x="6815562" y="2872565"/>
              <a:ext cx="400106" cy="533474"/>
            </a:xfrm>
            <a:prstGeom prst="rect">
              <a:avLst/>
            </a:prstGeom>
          </p:spPr>
        </p:pic>
        <p:sp>
          <p:nvSpPr>
            <p:cNvPr id="25" name="矩形 24">
              <a:extLst>
                <a:ext uri="{FF2B5EF4-FFF2-40B4-BE49-F238E27FC236}">
                  <a16:creationId xmlns:a16="http://schemas.microsoft.com/office/drawing/2014/main" id="{6AF71FFB-705E-4B18-A5FC-C9249143E0AD}"/>
                </a:ext>
              </a:extLst>
            </p:cNvPr>
            <p:cNvSpPr/>
            <p:nvPr>
              <p:custDataLst>
                <p:tags r:id="rId3"/>
              </p:custDataLst>
            </p:nvPr>
          </p:nvSpPr>
          <p:spPr>
            <a:xfrm>
              <a:off x="5420630" y="2863532"/>
              <a:ext cx="1394932" cy="43804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3">
                      <a:lumMod val="75000"/>
                    </a:schemeClr>
                  </a:solidFill>
                  <a:latin typeface="Georgia Bold" panose="02040502050405090303" charset="0"/>
                  <a:ea typeface="微软雅黑" panose="020B0503020204020204" pitchFamily="34" charset="-122"/>
                  <a:cs typeface="Georgia Bold" panose="02040502050405090303" charset="0"/>
                  <a:sym typeface="+mn-ea"/>
                </a:rPr>
                <a:t>Pretrained</a:t>
              </a:r>
            </a:p>
            <a:p>
              <a:pPr algn="ctr"/>
              <a:r>
                <a:rPr lang="en-US" altLang="zh-CN" sz="1400" b="1" dirty="0">
                  <a:solidFill>
                    <a:schemeClr val="accent3">
                      <a:lumMod val="75000"/>
                    </a:schemeClr>
                  </a:solidFill>
                  <a:latin typeface="Georgia Bold" panose="02040502050405090303" charset="0"/>
                  <a:ea typeface="微软雅黑" panose="020B0503020204020204" pitchFamily="34" charset="-122"/>
                  <a:cs typeface="Georgia Bold" panose="02040502050405090303" charset="0"/>
                  <a:sym typeface="+mn-ea"/>
                </a:rPr>
                <a:t>VM-</a:t>
              </a:r>
              <a:r>
                <a:rPr lang="en-US" altLang="zh-CN" sz="1400" b="1" dirty="0" err="1">
                  <a:solidFill>
                    <a:schemeClr val="accent3">
                      <a:lumMod val="75000"/>
                    </a:schemeClr>
                  </a:solidFill>
                  <a:latin typeface="Georgia Bold" panose="02040502050405090303" charset="0"/>
                  <a:ea typeface="微软雅黑" panose="020B0503020204020204" pitchFamily="34" charset="-122"/>
                  <a:cs typeface="Georgia Bold" panose="02040502050405090303" charset="0"/>
                  <a:sym typeface="+mn-ea"/>
                </a:rPr>
                <a:t>UNet</a:t>
              </a:r>
              <a:endParaRPr lang="zh-CN" altLang="en-US" sz="1400" b="1" dirty="0">
                <a:solidFill>
                  <a:schemeClr val="accent3">
                    <a:lumMod val="75000"/>
                  </a:schemeClr>
                </a:solidFill>
                <a:latin typeface="Georgia Bold" panose="02040502050405090303" charset="0"/>
                <a:ea typeface="微软雅黑" panose="020B0503020204020204" pitchFamily="34" charset="-122"/>
                <a:cs typeface="Georgia Bold" panose="02040502050405090303" charset="0"/>
                <a:sym typeface="+mn-ea"/>
              </a:endParaRPr>
            </a:p>
          </p:txBody>
        </p:sp>
        <p:cxnSp>
          <p:nvCxnSpPr>
            <p:cNvPr id="29" name="连接符: 肘形 28">
              <a:extLst>
                <a:ext uri="{FF2B5EF4-FFF2-40B4-BE49-F238E27FC236}">
                  <a16:creationId xmlns:a16="http://schemas.microsoft.com/office/drawing/2014/main" id="{9727D9B6-31C2-449A-ABEF-69146CB451D7}"/>
                </a:ext>
              </a:extLst>
            </p:cNvPr>
            <p:cNvCxnSpPr>
              <a:cxnSpLocks/>
              <a:stCxn id="21" idx="3"/>
            </p:cNvCxnSpPr>
            <p:nvPr/>
          </p:nvCxnSpPr>
          <p:spPr>
            <a:xfrm>
              <a:off x="7215668" y="3139302"/>
              <a:ext cx="1345667" cy="1575233"/>
            </a:xfrm>
            <a:prstGeom prst="bentConnector2">
              <a:avLst/>
            </a:prstGeom>
            <a:ln w="28575">
              <a:solidFill>
                <a:schemeClr val="tx1">
                  <a:lumMod val="40000"/>
                  <a:lumOff val="6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695C19BA-36B7-42C3-99BB-D0298982EAA5}"/>
                </a:ext>
              </a:extLst>
            </p:cNvPr>
            <p:cNvSpPr/>
            <p:nvPr>
              <p:custDataLst>
                <p:tags r:id="rId4"/>
              </p:custDataLst>
            </p:nvPr>
          </p:nvSpPr>
          <p:spPr>
            <a:xfrm>
              <a:off x="7215668" y="2805741"/>
              <a:ext cx="1394932" cy="28430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3">
                      <a:lumMod val="75000"/>
                    </a:schemeClr>
                  </a:solidFill>
                  <a:latin typeface="Georgia Bold" panose="02040502050405090303" charset="0"/>
                  <a:ea typeface="微软雅黑" panose="020B0503020204020204" pitchFamily="34" charset="-122"/>
                  <a:cs typeface="Georgia Bold" panose="02040502050405090303" charset="0"/>
                  <a:sym typeface="+mn-ea"/>
                </a:rPr>
                <a:t>Initialize</a:t>
              </a:r>
              <a:endParaRPr lang="zh-CN" altLang="en-US" sz="1400" b="1" dirty="0">
                <a:solidFill>
                  <a:schemeClr val="accent3">
                    <a:lumMod val="75000"/>
                  </a:schemeClr>
                </a:solidFill>
                <a:latin typeface="Georgia Bold" panose="02040502050405090303" charset="0"/>
                <a:ea typeface="微软雅黑" panose="020B0503020204020204" pitchFamily="34" charset="-122"/>
                <a:cs typeface="Georgia Bold" panose="02040502050405090303" charset="0"/>
                <a:sym typeface="+mn-ea"/>
              </a:endParaRPr>
            </a:p>
          </p:txBody>
        </p:sp>
      </p:grpSp>
    </p:spTree>
  </p:cSld>
  <p:clrMapOvr>
    <a:masterClrMapping/>
  </p:clrMapOvr>
  <p:transition spd="med">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0"/>
            <a:ext cx="12192000" cy="3202305"/>
          </a:xfrm>
          <a:prstGeom prst="rect">
            <a:avLst/>
          </a:prstGeom>
          <a:noFill/>
        </p:spPr>
        <p:txBody>
          <a:bodyPr wrap="square" rtlCol="0">
            <a:noAutofit/>
          </a:bodyPr>
          <a:lstStyle/>
          <a:p>
            <a:pPr algn="l">
              <a:lnSpc>
                <a:spcPct val="130000"/>
              </a:lnSpc>
              <a:buClrTx/>
              <a:buSzTx/>
              <a:buFontTx/>
            </a:pPr>
            <a:r>
              <a:rPr lang="zh-CN" altLang="en-US" sz="2800" b="1" dirty="0">
                <a:solidFill>
                  <a:srgbClr val="002060"/>
                </a:solidFill>
                <a:latin typeface="Arial" panose="020B0604020202090204" pitchFamily="34" charset="0"/>
                <a:ea typeface="微软雅黑" panose="020B0503020204020204" pitchFamily="34" charset="-122"/>
              </a:rPr>
              <a:t>训练数据及数据增强</a:t>
            </a:r>
          </a:p>
          <a:p>
            <a:pPr>
              <a:lnSpc>
                <a:spcPct val="130000"/>
              </a:lnSpc>
            </a:pPr>
            <a:r>
              <a:rPr lang="zh-CN" altLang="en-US" b="1" dirty="0">
                <a:latin typeface="Arial" panose="020B0604020202090204" pitchFamily="34" charset="0"/>
                <a:ea typeface="微软雅黑" panose="020B0503020204020204" pitchFamily="34" charset="-122"/>
              </a:rPr>
              <a:t>丰富的预训练数据</a:t>
            </a:r>
            <a:endParaRPr lang="zh-CN" altLang="en-US" dirty="0">
              <a:latin typeface="Arial" panose="020B0604020202090204" pitchFamily="34" charset="0"/>
              <a:ea typeface="微软雅黑" panose="020B0503020204020204" pitchFamily="34" charset="-122"/>
            </a:endParaRPr>
          </a:p>
          <a:p>
            <a:pPr>
              <a:lnSpc>
                <a:spcPct val="130000"/>
              </a:lnSpc>
            </a:pPr>
            <a:r>
              <a:rPr lang="zh-CN" altLang="en-US" dirty="0">
                <a:latin typeface="Arial" panose="020B0604020202090204" pitchFamily="34" charset="0"/>
                <a:ea typeface="微软雅黑" panose="020B0503020204020204" pitchFamily="34" charset="-122"/>
                <a:sym typeface="+mn-ea"/>
              </a:rPr>
              <a:t>每个数据集都包含实例级单元掩码标签，合并</a:t>
            </a:r>
            <a:r>
              <a:rPr lang="en-US" altLang="zh-CN" dirty="0">
                <a:latin typeface="Arial" panose="020B0604020202090204" pitchFamily="34" charset="0"/>
                <a:ea typeface="微软雅黑" panose="020B0503020204020204" pitchFamily="34" charset="-122"/>
                <a:sym typeface="+mn-ea"/>
              </a:rPr>
              <a:t>3</a:t>
            </a:r>
            <a:r>
              <a:rPr lang="zh-CN" altLang="en-US" dirty="0">
                <a:latin typeface="Arial" panose="020B0604020202090204" pitchFamily="34" charset="0"/>
                <a:ea typeface="微软雅黑" panose="020B0503020204020204" pitchFamily="34" charset="-122"/>
                <a:sym typeface="+mn-ea"/>
              </a:rPr>
              <a:t>个数据集进行训练</a:t>
            </a:r>
            <a:endParaRPr lang="zh-CN" altLang="en-US" dirty="0">
              <a:latin typeface="Arial" panose="020B0604020202090204" pitchFamily="34" charset="0"/>
              <a:ea typeface="微软雅黑" panose="020B0503020204020204" pitchFamily="34" charset="-122"/>
            </a:endParaRPr>
          </a:p>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rPr>
              <a:t>OmniPose：包含 14 种细菌的混合物。我们只使用了 611 张细菌细胞显微镜图像，舍弃了 118 张蠕虫图像。</a:t>
            </a:r>
          </a:p>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rPr>
              <a:t>LiveCell：是一个大型数据集，包含 5,239 张图像，其中有 1,686,352 个细胞，由训练有素的众源对 8 种不同的细胞类型进行注释。</a:t>
            </a:r>
          </a:p>
          <a:p>
            <a:pPr marL="285750" indent="-285750">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rPr>
              <a:t>DataScienceBowl 2018：841张图像包含来自 22 种细胞类型、15 种图像分辨率和 5 个视觉相似组的 37,333 个细胞。</a:t>
            </a:r>
          </a:p>
          <a:p>
            <a:pPr marL="285750" indent="-285750">
              <a:lnSpc>
                <a:spcPct val="130000"/>
              </a:lnSpc>
              <a:buFont typeface="Arial" panose="020B0604020202090204" pitchFamily="34" charset="0"/>
              <a:buChar char="•"/>
            </a:pPr>
            <a:endParaRPr lang="zh-CN" altLang="en-US" dirty="0">
              <a:latin typeface="Arial" panose="020B0604020202090204" pitchFamily="34" charset="0"/>
              <a:ea typeface="微软雅黑" panose="020B0503020204020204" pitchFamily="34" charset="-122"/>
            </a:endParaRPr>
          </a:p>
          <a:p>
            <a:pPr indent="0">
              <a:lnSpc>
                <a:spcPct val="130000"/>
              </a:lnSpc>
              <a:buFont typeface="Arial" panose="020B0604020202090204" pitchFamily="34" charset="0"/>
              <a:buNone/>
            </a:pPr>
            <a:endParaRPr lang="zh-CN" altLang="en-US" b="1" dirty="0">
              <a:latin typeface="Arial" panose="020B0604020202090204" pitchFamily="34" charset="0"/>
              <a:ea typeface="微软雅黑" panose="020B0503020204020204" pitchFamily="34" charset="-122"/>
            </a:endParaRPr>
          </a:p>
        </p:txBody>
      </p:sp>
      <p:grpSp>
        <p:nvGrpSpPr>
          <p:cNvPr id="9" name="组合 8"/>
          <p:cNvGrpSpPr/>
          <p:nvPr/>
        </p:nvGrpSpPr>
        <p:grpSpPr>
          <a:xfrm>
            <a:off x="2144395" y="2834005"/>
            <a:ext cx="7568565" cy="3817620"/>
            <a:chOff x="4679" y="2252"/>
            <a:chExt cx="10856" cy="5256"/>
          </a:xfrm>
        </p:grpSpPr>
        <p:pic>
          <p:nvPicPr>
            <p:cNvPr id="8" name="图片 7"/>
            <p:cNvPicPr>
              <a:picLocks noChangeAspect="1"/>
            </p:cNvPicPr>
            <p:nvPr>
              <p:custDataLst>
                <p:tags r:id="rId1"/>
              </p:custDataLst>
            </p:nvPr>
          </p:nvPicPr>
          <p:blipFill>
            <a:blip r:embed="rId5"/>
            <a:srcRect l="42791"/>
            <a:stretch>
              <a:fillRect/>
            </a:stretch>
          </p:blipFill>
          <p:spPr>
            <a:xfrm>
              <a:off x="6849" y="2252"/>
              <a:ext cx="8686" cy="5257"/>
            </a:xfrm>
            <a:prstGeom prst="rect">
              <a:avLst/>
            </a:prstGeom>
          </p:spPr>
        </p:pic>
        <p:pic>
          <p:nvPicPr>
            <p:cNvPr id="7" name="图片 6"/>
            <p:cNvPicPr>
              <a:picLocks noChangeAspect="1"/>
            </p:cNvPicPr>
            <p:nvPr>
              <p:custDataLst>
                <p:tags r:id="rId2"/>
              </p:custDataLst>
            </p:nvPr>
          </p:nvPicPr>
          <p:blipFill>
            <a:blip r:embed="rId5"/>
            <a:srcRect r="71547" b="49667"/>
            <a:stretch>
              <a:fillRect/>
            </a:stretch>
          </p:blipFill>
          <p:spPr>
            <a:xfrm>
              <a:off x="4679" y="2252"/>
              <a:ext cx="4320" cy="2646"/>
            </a:xfrm>
            <a:prstGeom prst="rect">
              <a:avLst/>
            </a:prstGeom>
          </p:spPr>
        </p:pic>
        <p:pic>
          <p:nvPicPr>
            <p:cNvPr id="10" name="图片 9"/>
            <p:cNvPicPr>
              <a:picLocks noChangeAspect="1"/>
            </p:cNvPicPr>
            <p:nvPr>
              <p:custDataLst>
                <p:tags r:id="rId3"/>
              </p:custDataLst>
            </p:nvPr>
          </p:nvPicPr>
          <p:blipFill>
            <a:blip r:embed="rId5"/>
            <a:srcRect t="50333" r="85708"/>
            <a:stretch>
              <a:fillRect/>
            </a:stretch>
          </p:blipFill>
          <p:spPr>
            <a:xfrm>
              <a:off x="4679" y="4898"/>
              <a:ext cx="2170" cy="2611"/>
            </a:xfrm>
            <a:prstGeom prst="rect">
              <a:avLst/>
            </a:prstGeom>
          </p:spPr>
        </p:pic>
      </p:grpSp>
    </p:spTree>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0"/>
            <a:ext cx="12192000" cy="3202305"/>
          </a:xfrm>
          <a:prstGeom prst="rect">
            <a:avLst/>
          </a:prstGeom>
          <a:noFill/>
        </p:spPr>
        <p:txBody>
          <a:bodyPr wrap="square" rtlCol="0">
            <a:noAutofit/>
          </a:bodyPr>
          <a:lstStyle/>
          <a:p>
            <a:pPr algn="l">
              <a:lnSpc>
                <a:spcPct val="130000"/>
              </a:lnSpc>
              <a:buClrTx/>
              <a:buSzTx/>
              <a:buFontTx/>
            </a:pPr>
            <a:r>
              <a:rPr lang="zh-CN" altLang="en-US" sz="2800" b="1" dirty="0">
                <a:solidFill>
                  <a:srgbClr val="002060"/>
                </a:solidFill>
                <a:latin typeface="Arial" panose="020B0604020202090204" pitchFamily="34" charset="0"/>
                <a:ea typeface="微软雅黑" panose="020B0503020204020204" pitchFamily="34" charset="-122"/>
              </a:rPr>
              <a:t>训练数据及数据增强</a:t>
            </a:r>
            <a:endParaRPr lang="zh-CN" altLang="en-US" sz="1600" dirty="0">
              <a:latin typeface="Arial" panose="020B0604020202090204" pitchFamily="34" charset="0"/>
              <a:ea typeface="微软雅黑" panose="020B0503020204020204" pitchFamily="34" charset="-122"/>
            </a:endParaRPr>
          </a:p>
          <a:p>
            <a:pPr indent="0" algn="ctr">
              <a:lnSpc>
                <a:spcPct val="130000"/>
              </a:lnSpc>
              <a:buFont typeface="Arial" panose="020B0604020202090204" pitchFamily="34" charset="0"/>
              <a:buNone/>
            </a:pPr>
            <a:r>
              <a:rPr lang="zh-CN" altLang="en-US" sz="1800" b="1" dirty="0">
                <a:latin typeface="Arial" panose="020B0604020202090204" pitchFamily="34" charset="0"/>
                <a:ea typeface="微软雅黑" panose="020B0503020204020204" pitchFamily="34" charset="-122"/>
              </a:rPr>
              <a:t>数据增强策略的密集组合</a:t>
            </a:r>
          </a:p>
          <a:p>
            <a:pPr indent="0">
              <a:lnSpc>
                <a:spcPct val="130000"/>
              </a:lnSpc>
              <a:buFont typeface="Arial" panose="020B0604020202090204" pitchFamily="34" charset="0"/>
              <a:buNone/>
            </a:pPr>
            <a:endParaRPr lang="zh-CN" altLang="en-US" sz="1800" b="1" dirty="0">
              <a:latin typeface="Arial" panose="020B0604020202090204" pitchFamily="34" charset="0"/>
              <a:ea typeface="微软雅黑" panose="020B0503020204020204" pitchFamily="34" charset="-122"/>
            </a:endParaRPr>
          </a:p>
        </p:txBody>
      </p:sp>
      <p:graphicFrame>
        <p:nvGraphicFramePr>
          <p:cNvPr id="17" name="表格 16"/>
          <p:cNvGraphicFramePr/>
          <p:nvPr>
            <p:custDataLst>
              <p:tags r:id="rId1"/>
            </p:custDataLst>
          </p:nvPr>
        </p:nvGraphicFramePr>
        <p:xfrm>
          <a:off x="2358390" y="996950"/>
          <a:ext cx="7900035" cy="5821045"/>
        </p:xfrm>
        <a:graphic>
          <a:graphicData uri="http://schemas.openxmlformats.org/drawingml/2006/table">
            <a:tbl>
              <a:tblPr firstRow="1" bandRow="1">
                <a:tableStyleId>{8EC20E35-A176-4012-BC5E-935CFFF8708E}</a:tableStyleId>
              </a:tblPr>
              <a:tblGrid>
                <a:gridCol w="2961640">
                  <a:extLst>
                    <a:ext uri="{9D8B030D-6E8A-4147-A177-3AD203B41FA5}">
                      <a16:colId xmlns:a16="http://schemas.microsoft.com/office/drawing/2014/main" val="20000"/>
                    </a:ext>
                  </a:extLst>
                </a:gridCol>
                <a:gridCol w="4938395">
                  <a:extLst>
                    <a:ext uri="{9D8B030D-6E8A-4147-A177-3AD203B41FA5}">
                      <a16:colId xmlns:a16="http://schemas.microsoft.com/office/drawing/2014/main" val="20001"/>
                    </a:ext>
                  </a:extLst>
                </a:gridCol>
              </a:tblGrid>
              <a:tr h="372110">
                <a:tc>
                  <a:txBody>
                    <a:bodyPr/>
                    <a:lstStyle/>
                    <a:p>
                      <a:pPr>
                        <a:buNone/>
                      </a:pPr>
                      <a:r>
                        <a:rPr lang="zh-CN" altLang="en-US" sz="1600" dirty="0"/>
                        <a:t>数据增强策略</a:t>
                      </a:r>
                    </a:p>
                  </a:txBody>
                  <a:tcPr/>
                </a:tc>
                <a:tc>
                  <a:txBody>
                    <a:bodyPr/>
                    <a:lstStyle/>
                    <a:p>
                      <a:pPr>
                        <a:buNone/>
                      </a:pPr>
                      <a:r>
                        <a:rPr lang="zh-CN" altLang="en-US" sz="1600"/>
                        <a:t>实现细节</a:t>
                      </a:r>
                    </a:p>
                  </a:txBody>
                  <a:tcPr/>
                </a:tc>
                <a:extLst>
                  <a:ext uri="{0D108BD9-81ED-4DB2-BD59-A6C34878D82A}">
                    <a16:rowId xmlns:a16="http://schemas.microsoft.com/office/drawing/2014/main" val="10000"/>
                  </a:ext>
                </a:extLst>
              </a:tr>
              <a:tr h="372745">
                <a:tc>
                  <a:txBody>
                    <a:bodyPr/>
                    <a:lstStyle/>
                    <a:p>
                      <a:pPr>
                        <a:buNone/>
                      </a:pPr>
                      <a:r>
                        <a:rPr lang="zh-CN" altLang="en-US" sz="1600"/>
                        <a:t>百分位裁剪</a:t>
                      </a:r>
                    </a:p>
                  </a:txBody>
                  <a:tcPr/>
                </a:tc>
                <a:tc>
                  <a:txBody>
                    <a:bodyPr/>
                    <a:lstStyle/>
                    <a:p>
                      <a:pPr>
                        <a:buNone/>
                      </a:pPr>
                      <a:r>
                        <a:rPr lang="zh-CN" altLang="en-US" sz="1600"/>
                        <a:t>将图像像素裁剪到百分比范围 [0.0, 99.5]。</a:t>
                      </a:r>
                    </a:p>
                  </a:txBody>
                  <a:tcPr/>
                </a:tc>
                <a:extLst>
                  <a:ext uri="{0D108BD9-81ED-4DB2-BD59-A6C34878D82A}">
                    <a16:rowId xmlns:a16="http://schemas.microsoft.com/office/drawing/2014/main" val="10001"/>
                  </a:ext>
                </a:extLst>
              </a:tr>
              <a:tr h="372110">
                <a:tc>
                  <a:txBody>
                    <a:bodyPr/>
                    <a:lstStyle/>
                    <a:p>
                      <a:pPr>
                        <a:buNone/>
                      </a:pPr>
                      <a:r>
                        <a:rPr lang="zh-CN" altLang="en-US" sz="1600"/>
                        <a:t>归一化处理</a:t>
                      </a:r>
                    </a:p>
                  </a:txBody>
                  <a:tcPr/>
                </a:tc>
                <a:tc>
                  <a:txBody>
                    <a:bodyPr/>
                    <a:lstStyle/>
                    <a:p>
                      <a:pPr>
                        <a:buNone/>
                      </a:pPr>
                      <a:r>
                        <a:rPr lang="zh-CN" altLang="en-US" sz="1600"/>
                        <a:t>将图像归一化至均值为 0，标准差为 1.0。</a:t>
                      </a:r>
                    </a:p>
                  </a:txBody>
                  <a:tcPr/>
                </a:tc>
                <a:extLst>
                  <a:ext uri="{0D108BD9-81ED-4DB2-BD59-A6C34878D82A}">
                    <a16:rowId xmlns:a16="http://schemas.microsoft.com/office/drawing/2014/main" val="10002"/>
                  </a:ext>
                </a:extLst>
              </a:tr>
              <a:tr h="372110">
                <a:tc>
                  <a:txBody>
                    <a:bodyPr/>
                    <a:lstStyle/>
                    <a:p>
                      <a:pPr>
                        <a:buNone/>
                      </a:pPr>
                      <a:r>
                        <a:rPr lang="zh-CN" altLang="en-US" sz="1600"/>
                        <a:t>强度缩放</a:t>
                      </a:r>
                    </a:p>
                  </a:txBody>
                  <a:tcPr/>
                </a:tc>
                <a:tc>
                  <a:txBody>
                    <a:bodyPr/>
                    <a:lstStyle/>
                    <a:p>
                      <a:pPr>
                        <a:buNone/>
                      </a:pPr>
                      <a:r>
                        <a:rPr lang="zh-CN" altLang="en-US" sz="1600"/>
                        <a:t>将图像像素缩放到范围 [0.0, 1.0]。</a:t>
                      </a:r>
                    </a:p>
                  </a:txBody>
                  <a:tcPr/>
                </a:tc>
                <a:extLst>
                  <a:ext uri="{0D108BD9-81ED-4DB2-BD59-A6C34878D82A}">
                    <a16:rowId xmlns:a16="http://schemas.microsoft.com/office/drawing/2014/main" val="10003"/>
                  </a:ext>
                </a:extLst>
              </a:tr>
              <a:tr h="372110">
                <a:tc>
                  <a:txBody>
                    <a:bodyPr/>
                    <a:lstStyle/>
                    <a:p>
                      <a:pPr>
                        <a:buNone/>
                      </a:pPr>
                      <a:r>
                        <a:rPr lang="zh-CN" altLang="en-US" sz="1600"/>
                        <a:t>缩放 (0.5)</a:t>
                      </a:r>
                    </a:p>
                  </a:txBody>
                  <a:tcPr/>
                </a:tc>
                <a:tc>
                  <a:txBody>
                    <a:bodyPr/>
                    <a:lstStyle/>
                    <a:p>
                      <a:pPr>
                        <a:buNone/>
                      </a:pPr>
                      <a:r>
                        <a:rPr lang="zh-CN" altLang="en-US" sz="1600"/>
                        <a:t>使用最近插值将图像缩放到范围 [0.25, 1.5]。</a:t>
                      </a:r>
                    </a:p>
                  </a:txBody>
                  <a:tcPr/>
                </a:tc>
                <a:extLst>
                  <a:ext uri="{0D108BD9-81ED-4DB2-BD59-A6C34878D82A}">
                    <a16:rowId xmlns:a16="http://schemas.microsoft.com/office/drawing/2014/main" val="10004"/>
                  </a:ext>
                </a:extLst>
              </a:tr>
              <a:tr h="372745">
                <a:tc>
                  <a:txBody>
                    <a:bodyPr/>
                    <a:lstStyle/>
                    <a:p>
                      <a:pPr>
                        <a:buNone/>
                      </a:pPr>
                      <a:r>
                        <a:rPr lang="zh-CN" altLang="en-US" sz="1600"/>
                        <a:t>空间裁剪 (1.0)</a:t>
                      </a:r>
                    </a:p>
                  </a:txBody>
                  <a:tcPr/>
                </a:tc>
                <a:tc>
                  <a:txBody>
                    <a:bodyPr/>
                    <a:lstStyle/>
                    <a:p>
                      <a:pPr>
                        <a:buNone/>
                      </a:pPr>
                      <a:r>
                        <a:rPr lang="zh-CN" altLang="en-US" sz="1600"/>
                        <a:t>随机选择中心，裁剪图像为大小 (512, 512)。</a:t>
                      </a:r>
                    </a:p>
                  </a:txBody>
                  <a:tcPr/>
                </a:tc>
                <a:extLst>
                  <a:ext uri="{0D108BD9-81ED-4DB2-BD59-A6C34878D82A}">
                    <a16:rowId xmlns:a16="http://schemas.microsoft.com/office/drawing/2014/main" val="10005"/>
                  </a:ext>
                </a:extLst>
              </a:tr>
              <a:tr h="372110">
                <a:tc>
                  <a:txBody>
                    <a:bodyPr/>
                    <a:lstStyle/>
                    <a:p>
                      <a:pPr>
                        <a:buNone/>
                      </a:pPr>
                      <a:r>
                        <a:rPr lang="zh-CN" altLang="en-US" sz="1600"/>
                        <a:t>轴翻转 (0.5)</a:t>
                      </a:r>
                    </a:p>
                  </a:txBody>
                  <a:tcPr/>
                </a:tc>
                <a:tc>
                  <a:txBody>
                    <a:bodyPr/>
                    <a:lstStyle/>
                    <a:p>
                      <a:pPr>
                        <a:buNone/>
                      </a:pPr>
                      <a:r>
                        <a:rPr lang="zh-CN" altLang="en-US" sz="1600"/>
                        <a:t>翻转对应图像通道的数组轴。</a:t>
                      </a:r>
                    </a:p>
                  </a:txBody>
                  <a:tcPr/>
                </a:tc>
                <a:extLst>
                  <a:ext uri="{0D108BD9-81ED-4DB2-BD59-A6C34878D82A}">
                    <a16:rowId xmlns:a16="http://schemas.microsoft.com/office/drawing/2014/main" val="10006"/>
                  </a:ext>
                </a:extLst>
              </a:tr>
              <a:tr h="372745">
                <a:tc>
                  <a:txBody>
                    <a:bodyPr/>
                    <a:lstStyle/>
                    <a:p>
                      <a:pPr>
                        <a:buNone/>
                      </a:pPr>
                      <a:r>
                        <a:rPr lang="zh-CN" altLang="en-US" sz="1600"/>
                        <a:t>旋转 (0.5)</a:t>
                      </a:r>
                    </a:p>
                  </a:txBody>
                  <a:tcPr/>
                </a:tc>
                <a:tc>
                  <a:txBody>
                    <a:bodyPr/>
                    <a:lstStyle/>
                    <a:p>
                      <a:pPr>
                        <a:buNone/>
                      </a:pPr>
                      <a:r>
                        <a:rPr lang="zh-CN" altLang="en-US" sz="1600"/>
                        <a:t>空间旋转数组90度（即 90°, 180°, 270°）。</a:t>
                      </a:r>
                    </a:p>
                  </a:txBody>
                  <a:tcPr/>
                </a:tc>
                <a:extLst>
                  <a:ext uri="{0D108BD9-81ED-4DB2-BD59-A6C34878D82A}">
                    <a16:rowId xmlns:a16="http://schemas.microsoft.com/office/drawing/2014/main" val="10007"/>
                  </a:ext>
                </a:extLst>
              </a:tr>
              <a:tr h="372110">
                <a:tc>
                  <a:txBody>
                    <a:bodyPr/>
                    <a:lstStyle/>
                    <a:p>
                      <a:pPr>
                        <a:buNone/>
                      </a:pPr>
                      <a:r>
                        <a:rPr lang="zh-CN" altLang="en-US" sz="1600"/>
                        <a:t>细胞感知强度调整 (0.25)</a:t>
                      </a:r>
                    </a:p>
                  </a:txBody>
                  <a:tcPr/>
                </a:tc>
                <a:tc>
                  <a:txBody>
                    <a:bodyPr/>
                    <a:lstStyle/>
                    <a:p>
                      <a:pPr>
                        <a:buNone/>
                      </a:pPr>
                      <a:r>
                        <a:rPr lang="zh-CN" altLang="en-US" sz="1600"/>
                        <a:t>每个细胞的强度比例调整到 [1.0, 1.7] 范围。</a:t>
                      </a:r>
                    </a:p>
                  </a:txBody>
                  <a:tcPr/>
                </a:tc>
                <a:extLst>
                  <a:ext uri="{0D108BD9-81ED-4DB2-BD59-A6C34878D82A}">
                    <a16:rowId xmlns:a16="http://schemas.microsoft.com/office/drawing/2014/main" val="10008"/>
                  </a:ext>
                </a:extLst>
              </a:tr>
              <a:tr h="372745">
                <a:tc>
                  <a:txBody>
                    <a:bodyPr/>
                    <a:lstStyle/>
                    <a:p>
                      <a:pPr>
                        <a:buNone/>
                      </a:pPr>
                      <a:r>
                        <a:rPr lang="zh-CN" altLang="en-US" sz="1600"/>
                        <a:t>高斯噪声 (0.25)</a:t>
                      </a:r>
                    </a:p>
                  </a:txBody>
                  <a:tcPr/>
                </a:tc>
                <a:tc>
                  <a:txBody>
                    <a:bodyPr/>
                    <a:lstStyle/>
                    <a:p>
                      <a:pPr>
                        <a:buNone/>
                      </a:pPr>
                      <a:r>
                        <a:rPr lang="zh-CN" altLang="en-US" sz="1600"/>
                        <a:t>添加高斯噪声 N(μ = 0, σ = 0.1)。</a:t>
                      </a:r>
                    </a:p>
                  </a:txBody>
                  <a:tcPr/>
                </a:tc>
                <a:extLst>
                  <a:ext uri="{0D108BD9-81ED-4DB2-BD59-A6C34878D82A}">
                    <a16:rowId xmlns:a16="http://schemas.microsoft.com/office/drawing/2014/main" val="10009"/>
                  </a:ext>
                </a:extLst>
              </a:tr>
              <a:tr h="372110">
                <a:tc>
                  <a:txBody>
                    <a:bodyPr/>
                    <a:lstStyle/>
                    <a:p>
                      <a:pPr>
                        <a:buNone/>
                      </a:pPr>
                      <a:r>
                        <a:rPr lang="zh-CN" altLang="en-US" sz="1600"/>
                        <a:t>对比度调整 (0.25)</a:t>
                      </a:r>
                    </a:p>
                  </a:txBody>
                  <a:tcPr/>
                </a:tc>
                <a:tc>
                  <a:txBody>
                    <a:bodyPr/>
                    <a:lstStyle/>
                    <a:p>
                      <a:pPr>
                        <a:buNone/>
                      </a:pPr>
                      <a:r>
                        <a:rPr lang="zh-CN" altLang="en-US" sz="1600"/>
                        <a:t>改变图像强度，调整因子 γ ∈ [0.0, 2.0]。</a:t>
                      </a:r>
                    </a:p>
                  </a:txBody>
                  <a:tcPr/>
                </a:tc>
                <a:extLst>
                  <a:ext uri="{0D108BD9-81ED-4DB2-BD59-A6C34878D82A}">
                    <a16:rowId xmlns:a16="http://schemas.microsoft.com/office/drawing/2014/main" val="10010"/>
                  </a:ext>
                </a:extLst>
              </a:tr>
              <a:tr h="372110">
                <a:tc>
                  <a:txBody>
                    <a:bodyPr/>
                    <a:lstStyle/>
                    <a:p>
                      <a:pPr>
                        <a:buNone/>
                      </a:pPr>
                      <a:r>
                        <a:rPr lang="zh-CN" altLang="en-US" sz="1600"/>
                        <a:t>高斯平滑 (0.25)</a:t>
                      </a:r>
                    </a:p>
                  </a:txBody>
                  <a:tcPr/>
                </a:tc>
                <a:tc>
                  <a:txBody>
                    <a:bodyPr/>
                    <a:lstStyle/>
                    <a:p>
                      <a:pPr>
                        <a:buNone/>
                      </a:pPr>
                      <a:r>
                        <a:rPr lang="zh-CN" altLang="en-US" sz="1600"/>
                        <a:t>使用高斯滤波器，σ=1.0 进行平滑处理。</a:t>
                      </a:r>
                    </a:p>
                  </a:txBody>
                  <a:tcPr/>
                </a:tc>
                <a:extLst>
                  <a:ext uri="{0D108BD9-81ED-4DB2-BD59-A6C34878D82A}">
                    <a16:rowId xmlns:a16="http://schemas.microsoft.com/office/drawing/2014/main" val="10011"/>
                  </a:ext>
                </a:extLst>
              </a:tr>
              <a:tr h="372110">
                <a:tc>
                  <a:txBody>
                    <a:bodyPr/>
                    <a:lstStyle/>
                    <a:p>
                      <a:pPr>
                        <a:buNone/>
                      </a:pPr>
                      <a:r>
                        <a:rPr lang="zh-CN" altLang="en-US" sz="1600"/>
                        <a:t>直方图移位 (0.25)</a:t>
                      </a:r>
                    </a:p>
                  </a:txBody>
                  <a:tcPr/>
                </a:tc>
                <a:tc>
                  <a:txBody>
                    <a:bodyPr/>
                    <a:lstStyle/>
                    <a:p>
                      <a:pPr>
                        <a:buNone/>
                      </a:pPr>
                      <a:r>
                        <a:rPr lang="zh-CN" altLang="en-US" sz="1600"/>
                        <a:t>使用三个控制点对强度直方图进行非线性转换。</a:t>
                      </a:r>
                    </a:p>
                  </a:txBody>
                  <a:tcPr/>
                </a:tc>
                <a:extLst>
                  <a:ext uri="{0D108BD9-81ED-4DB2-BD59-A6C34878D82A}">
                    <a16:rowId xmlns:a16="http://schemas.microsoft.com/office/drawing/2014/main" val="10012"/>
                  </a:ext>
                </a:extLst>
              </a:tr>
              <a:tr h="608965">
                <a:tc>
                  <a:txBody>
                    <a:bodyPr/>
                    <a:lstStyle/>
                    <a:p>
                      <a:pPr>
                        <a:buNone/>
                      </a:pPr>
                      <a:r>
                        <a:rPr lang="zh-CN" altLang="en-US" sz="1600"/>
                        <a:t>高斯锐化 (0.25)</a:t>
                      </a:r>
                    </a:p>
                  </a:txBody>
                  <a:tcPr/>
                </a:tc>
                <a:tc>
                  <a:txBody>
                    <a:bodyPr/>
                    <a:lstStyle/>
                    <a:p>
                      <a:pPr>
                        <a:buNone/>
                      </a:pPr>
                      <a:r>
                        <a:rPr lang="zh-CN" altLang="en-US" sz="1600"/>
                        <a:t>使用高斯滤波器进行锐化，σ 因子为 0.5 &amp; 1.0，α ∈ [10.0, 30.0]。</a:t>
                      </a:r>
                    </a:p>
                  </a:txBody>
                  <a:tcPr/>
                </a:tc>
                <a:extLst>
                  <a:ext uri="{0D108BD9-81ED-4DB2-BD59-A6C34878D82A}">
                    <a16:rowId xmlns:a16="http://schemas.microsoft.com/office/drawing/2014/main" val="10013"/>
                  </a:ext>
                </a:extLst>
              </a:tr>
              <a:tr h="372110">
                <a:tc>
                  <a:txBody>
                    <a:bodyPr/>
                    <a:lstStyle/>
                    <a:p>
                      <a:pPr>
                        <a:buNone/>
                      </a:pPr>
                      <a:r>
                        <a:rPr lang="zh-CN" altLang="en-US" sz="1600"/>
                        <a:t>边界排除</a:t>
                      </a:r>
                    </a:p>
                  </a:txBody>
                  <a:tcPr/>
                </a:tc>
                <a:tc>
                  <a:txBody>
                    <a:bodyPr/>
                    <a:lstStyle/>
                    <a:p>
                      <a:pPr>
                        <a:buNone/>
                      </a:pPr>
                      <a:r>
                        <a:rPr lang="zh-CN" altLang="en-US" sz="1600" dirty="0"/>
                        <a:t>将标签中的边界像素映射到背景索引。</a:t>
                      </a:r>
                    </a:p>
                  </a:txBody>
                  <a:tcPr/>
                </a:tc>
                <a:extLst>
                  <a:ext uri="{0D108BD9-81ED-4DB2-BD59-A6C34878D82A}">
                    <a16:rowId xmlns:a16="http://schemas.microsoft.com/office/drawing/2014/main" val="10014"/>
                  </a:ext>
                </a:extLst>
              </a:tr>
            </a:tbl>
          </a:graphicData>
        </a:graphic>
      </p:graphicFrame>
    </p:spTree>
  </p:cSld>
  <p:clrMapOvr>
    <a:masterClrMapping/>
  </p:clrMapOvr>
  <p:transition spd="med">
    <p:wipe/>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TABLE_ENDDRAG_ORIGIN_RECT" val="622*458"/>
  <p:tag name="TABLE_ENDDRAG_RECT" val="193*81*622*458"/>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2">
  <a:themeElements>
    <a:clrScheme name="自定义 1">
      <a:dk1>
        <a:srgbClr val="3D3F41"/>
      </a:dk1>
      <a:lt1>
        <a:srgbClr val="FFFFFF"/>
      </a:lt1>
      <a:dk2>
        <a:srgbClr val="454749"/>
      </a:dk2>
      <a:lt2>
        <a:srgbClr val="FFFFFF"/>
      </a:lt2>
      <a:accent1>
        <a:srgbClr val="A3005B"/>
      </a:accent1>
      <a:accent2>
        <a:srgbClr val="A57DA5"/>
      </a:accent2>
      <a:accent3>
        <a:srgbClr val="706A80"/>
      </a:accent3>
      <a:accent4>
        <a:srgbClr val="C09468"/>
      </a:accent4>
      <a:accent5>
        <a:srgbClr val="98C7DC"/>
      </a:accent5>
      <a:accent6>
        <a:srgbClr val="FFC000"/>
      </a:accent6>
      <a:hlink>
        <a:srgbClr val="00B0F0"/>
      </a:hlink>
      <a:folHlink>
        <a:srgbClr val="AFB2B4"/>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9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1475</Words>
  <Application>Microsoft Office PowerPoint</Application>
  <PresentationFormat>宽屏</PresentationFormat>
  <Paragraphs>155</Paragraphs>
  <Slides>17</Slides>
  <Notes>10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17</vt:i4>
      </vt:variant>
    </vt:vector>
  </HeadingPairs>
  <TitlesOfParts>
    <vt:vector size="30" baseType="lpstr">
      <vt:lpstr>等线</vt:lpstr>
      <vt:lpstr>等线 Light</vt:lpstr>
      <vt:lpstr>微软雅黑</vt:lpstr>
      <vt:lpstr>幼圆</vt:lpstr>
      <vt:lpstr>Arial</vt:lpstr>
      <vt:lpstr>Arial Black</vt:lpstr>
      <vt:lpstr>Arial Bold</vt:lpstr>
      <vt:lpstr>Calibri</vt:lpstr>
      <vt:lpstr>Georgia Bold</vt:lpstr>
      <vt:lpstr>Wingdings</vt:lpstr>
      <vt:lpstr>Wingdings 2</vt:lpstr>
      <vt:lpstr>Office 主题​​</vt:lpstr>
      <vt:lpstr>Office 主题​​ 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sunyuqi</dc:creator>
  <cp:lastModifiedBy>子贤 张</cp:lastModifiedBy>
  <cp:revision>154</cp:revision>
  <dcterms:created xsi:type="dcterms:W3CDTF">2024-05-28T19:45:11Z</dcterms:created>
  <dcterms:modified xsi:type="dcterms:W3CDTF">2024-05-31T10:14:50Z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2052-6.7.1.8828</vt:lpwstr>
  </property>
  <property fmtid="{D5CDD505-2E9C-101B-9397-08002B2CF9AE}" pid="4" name="ICV">
    <vt:lpwstr>09E8558AE3D63D574734566632236DB3_43</vt:lpwstr>
  </property>
</Properties>
</file>